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594" r:id="rId2"/>
    <p:sldId id="582" r:id="rId3"/>
    <p:sldId id="589" r:id="rId4"/>
    <p:sldId id="588" r:id="rId5"/>
    <p:sldId id="562" r:id="rId6"/>
    <p:sldId id="566" r:id="rId7"/>
    <p:sldId id="590" r:id="rId8"/>
    <p:sldId id="591" r:id="rId9"/>
    <p:sldId id="592" r:id="rId10"/>
    <p:sldId id="581" r:id="rId11"/>
    <p:sldId id="587" r:id="rId12"/>
    <p:sldId id="595" r:id="rId13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503891D-9342-42C0-920D-43BD745C7744}">
          <p14:sldIdLst/>
        </p14:section>
        <p14:section name="Раздел без заголовка" id="{7A3656D7-E56B-4DDB-8DF8-DF73B32C7909}">
          <p14:sldIdLst>
            <p14:sldId id="594"/>
            <p14:sldId id="582"/>
            <p14:sldId id="589"/>
            <p14:sldId id="588"/>
            <p14:sldId id="562"/>
            <p14:sldId id="566"/>
            <p14:sldId id="590"/>
            <p14:sldId id="591"/>
            <p14:sldId id="592"/>
            <p14:sldId id="581"/>
            <p14:sldId id="587"/>
            <p14:sldId id="59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57" autoAdjust="0"/>
    <p:restoredTop sz="63200" autoAdjust="0"/>
  </p:normalViewPr>
  <p:slideViewPr>
    <p:cSldViewPr>
      <p:cViewPr varScale="1">
        <p:scale>
          <a:sx n="72" d="100"/>
          <a:sy n="72" d="100"/>
        </p:scale>
        <p:origin x="-27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9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h.pulaeva\AppData\Local\Microsoft\Windows\Temporary%20Internet%20Files\Content.Outlook\EUPQQSSB\&#1050;&#1085;&#1080;&#1075;&#1072;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\USER\&#1052;&#1080;&#1085;&#1080;&#1089;&#1090;&#1077;&#1088;&#1089;&#1090;&#1074;&#1086;%20&#1079;&#1076;&#1088;&#1072;&#1074;&#1086;&#1086;&#1093;&#1088;&#1072;&#1085;&#1077;&#1085;&#1080;&#1103;\&#1043;&#1088;&#1080;&#1075;&#1086;&#1088;&#1100;&#1077;&#1074;\&#1040;&#1088;&#1082;&#1090;&#1080;&#1082;&#1072;\&#1050;&#1085;&#1080;&#1075;&#1072;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\USER\&#1052;&#1080;&#1085;&#1080;&#1089;&#1090;&#1077;&#1088;&#1089;&#1090;&#1074;&#1086;%20&#1079;&#1076;&#1088;&#1072;&#1074;&#1086;&#1086;&#1093;&#1088;&#1072;&#1085;&#1077;&#1085;&#1080;&#1103;\&#1043;&#1088;&#1080;&#1075;&#1086;&#1088;&#1100;&#1077;&#1074;\&#1040;&#1088;&#1082;&#1090;&#1080;&#1082;&#1072;\&#1050;&#1086;&#1087;&#1080;&#1103;%20&#1050;&#1085;&#1080;&#1075;&#1072;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baseline="0" dirty="0">
                <a:effectLst/>
              </a:rPr>
              <a:t>Передача данных на федеральный уровень</a:t>
            </a:r>
            <a:endParaRPr lang="ru-RU" dirty="0">
              <a:effectLst/>
            </a:endParaRPr>
          </a:p>
        </c:rich>
      </c:tx>
      <c:layout>
        <c:manualLayout>
          <c:xMode val="edge"/>
          <c:yMode val="edge"/>
          <c:x val="0.15717919886440665"/>
          <c:y val="0.1012482690699364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7851543497850826E-2"/>
          <c:y val="0.2667593608439508"/>
          <c:w val="0.77709893378629469"/>
          <c:h val="0.5599142061667987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marker>
            <c:symbol val="diamond"/>
            <c:size val="8"/>
          </c:marker>
          <c:dLbls>
            <c:dLbl>
              <c:idx val="0"/>
              <c:layout>
                <c:manualLayout>
                  <c:x val="-0.11128509155313429"/>
                  <c:y val="-6.8923007316749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9B-4B6B-8CAF-55A9D492FD53}"/>
                </c:ext>
              </c:extLst>
            </c:dLbl>
            <c:dLbl>
              <c:idx val="1"/>
              <c:layout>
                <c:manualLayout>
                  <c:x val="5.0639169996092408E-3"/>
                  <c:y val="4.6614026517608556E-2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1282218</a:t>
                    </a:r>
                  </a:p>
                  <a:p>
                    <a:r>
                      <a:rPr lang="en-US" sz="1600"/>
                      <a:t>(66%)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9B-4B6B-8CAF-55A9D492FD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172010</c:v>
                </c:pt>
                <c:pt idx="1">
                  <c:v>1282218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E9B-4B6B-8CAF-55A9D492FD5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dPt>
            <c:idx val="1"/>
            <c:bubble3D val="0"/>
            <c:spPr>
              <a:ln>
                <a:prstDash val="lg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E9B-4B6B-8CAF-55A9D492FD53}"/>
              </c:ext>
            </c:extLst>
          </c:dPt>
          <c:dPt>
            <c:idx val="2"/>
            <c:bubble3D val="0"/>
            <c:spPr>
              <a:ln>
                <a:prstDash val="lg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9E9B-4B6B-8CAF-55A9D492FD53}"/>
              </c:ext>
            </c:extLst>
          </c:dPt>
          <c:dPt>
            <c:idx val="3"/>
            <c:bubble3D val="0"/>
            <c:spPr>
              <a:ln>
                <a:prstDash val="lg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9E9B-4B6B-8CAF-55A9D492FD53}"/>
              </c:ext>
            </c:extLst>
          </c:dPt>
          <c:dLbls>
            <c:dLbl>
              <c:idx val="0"/>
              <c:layout>
                <c:manualLayout>
                  <c:x val="-0.11128509155313429"/>
                  <c:y val="-7.9805587419394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E9B-4B6B-8CAF-55A9D492FD53}"/>
                </c:ext>
              </c:extLst>
            </c:dLbl>
            <c:dLbl>
              <c:idx val="1"/>
              <c:layout>
                <c:manualLayout>
                  <c:x val="-9.2072776860690445E-2"/>
                  <c:y val="-8.8247659622176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E9B-4B6B-8CAF-55A9D492FD53}"/>
                </c:ext>
              </c:extLst>
            </c:dLbl>
            <c:dLbl>
              <c:idx val="2"/>
              <c:layout>
                <c:manualLayout>
                  <c:x val="1.3626745904465424E-2"/>
                  <c:y val="1.0882580102644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E9B-4B6B-8CAF-55A9D492FD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1388241</c:v>
                </c:pt>
                <c:pt idx="1">
                  <c:v>1943538</c:v>
                </c:pt>
                <c:pt idx="2">
                  <c:v>2776483</c:v>
                </c:pt>
                <c:pt idx="3">
                  <c:v>4442373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9E9B-4B6B-8CAF-55A9D492FD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255680"/>
        <c:axId val="105257216"/>
      </c:lineChart>
      <c:catAx>
        <c:axId val="10525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5257216"/>
        <c:crosses val="autoZero"/>
        <c:auto val="1"/>
        <c:lblAlgn val="ctr"/>
        <c:lblOffset val="100"/>
        <c:noMultiLvlLbl val="0"/>
      </c:catAx>
      <c:valAx>
        <c:axId val="1052572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5255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741979473193139"/>
          <c:y val="0.26818676221248283"/>
          <c:w val="0.30800987992726681"/>
          <c:h val="0.20136543532605466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ИЭМК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B05-4D35-94A2-5AFEBE3CBB22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кв 2016</c:v>
                </c:pt>
                <c:pt idx="1">
                  <c:v>4 кв 2016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89</c:v>
                </c:pt>
                <c:pt idx="1">
                  <c:v>129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B05-4D35-94A2-5AFEBE3CBB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7152128"/>
        <c:axId val="107153664"/>
        <c:axId val="0"/>
      </c:bar3DChart>
      <c:catAx>
        <c:axId val="107152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153664"/>
        <c:crosses val="autoZero"/>
        <c:auto val="1"/>
        <c:lblAlgn val="ctr"/>
        <c:lblOffset val="100"/>
        <c:noMultiLvlLbl val="0"/>
      </c:catAx>
      <c:valAx>
        <c:axId val="1071536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71521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672700900425727E-2"/>
          <c:y val="2.4180361497995576E-2"/>
          <c:w val="0.91842238583286551"/>
          <c:h val="0.69448450172203091"/>
        </c:manualLayout>
      </c:layout>
      <c:lineChart>
        <c:grouping val="standard"/>
        <c:varyColors val="0"/>
        <c:ser>
          <c:idx val="0"/>
          <c:order val="0"/>
          <c:tx>
            <c:strRef>
              <c:f>[Книга1.xlsx]Лист1!$A$2</c:f>
              <c:strCache>
                <c:ptCount val="1"/>
                <c:pt idx="0">
                  <c:v>доля МО эксплуатирующих МИС</c:v>
                </c:pt>
              </c:strCache>
            </c:strRef>
          </c:tx>
          <c:marker>
            <c:symbol val="circle"/>
            <c:size val="5"/>
          </c:marker>
          <c:dLbls>
            <c:dLbl>
              <c:idx val="0"/>
              <c:layout>
                <c:manualLayout>
                  <c:x val="-1.6666666666666666E-2"/>
                  <c:y val="-5.5555555555555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B9-4CD3-B7EA-6823D0DE0FC4}"/>
                </c:ext>
              </c:extLst>
            </c:dLbl>
            <c:dLbl>
              <c:idx val="1"/>
              <c:layout>
                <c:manualLayout>
                  <c:x val="-8.3333333333333072E-3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B9-4CD3-B7EA-6823D0DE0FC4}"/>
                </c:ext>
              </c:extLst>
            </c:dLbl>
            <c:dLbl>
              <c:idx val="2"/>
              <c:layout>
                <c:manualLayout>
                  <c:x val="0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B9-4CD3-B7EA-6823D0DE0F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[Книга1.xlsx]Лист1!$B$1:$I$1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[Книга1.xlsx]Лист1!$B$2:$I$2</c:f>
              <c:numCache>
                <c:formatCode>General</c:formatCode>
                <c:ptCount val="8"/>
                <c:pt idx="0">
                  <c:v>4.21</c:v>
                </c:pt>
                <c:pt idx="1">
                  <c:v>7.69</c:v>
                </c:pt>
                <c:pt idx="2">
                  <c:v>10.26</c:v>
                </c:pt>
                <c:pt idx="3">
                  <c:v>30.67</c:v>
                </c:pt>
                <c:pt idx="4">
                  <c:v>60.27</c:v>
                </c:pt>
                <c:pt idx="5">
                  <c:v>72.22</c:v>
                </c:pt>
                <c:pt idx="6">
                  <c:v>81.16</c:v>
                </c:pt>
                <c:pt idx="7">
                  <c:v>84.85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2B9-4CD3-B7EA-6823D0DE0FC4}"/>
            </c:ext>
          </c:extLst>
        </c:ser>
        <c:ser>
          <c:idx val="1"/>
          <c:order val="1"/>
          <c:tx>
            <c:strRef>
              <c:f>[Книга1.xlsx]Лист1!$A$3</c:f>
              <c:strCache>
                <c:ptCount val="1"/>
                <c:pt idx="0">
                  <c:v>доля МО эксплуатирующих ЛИС</c:v>
                </c:pt>
              </c:strCache>
            </c:strRef>
          </c:tx>
          <c:marker>
            <c:symbol val="circle"/>
            <c:size val="5"/>
          </c:marker>
          <c:dLbls>
            <c:dLbl>
              <c:idx val="0"/>
              <c:layout>
                <c:manualLayout>
                  <c:x val="1.9607843137254902E-3"/>
                  <c:y val="3.4433280322750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B9-4CD3-B7EA-6823D0DE0FC4}"/>
                </c:ext>
              </c:extLst>
            </c:dLbl>
            <c:dLbl>
              <c:idx val="1"/>
              <c:layout>
                <c:manualLayout>
                  <c:x val="0"/>
                  <c:y val="-2.2955520215167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B9-4CD3-B7EA-6823D0DE0FC4}"/>
                </c:ext>
              </c:extLst>
            </c:dLbl>
            <c:dLbl>
              <c:idx val="2"/>
              <c:layout>
                <c:manualLayout>
                  <c:x val="-1.9607843137254902E-3"/>
                  <c:y val="-4.5911040430334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2B9-4CD3-B7EA-6823D0DE0FC4}"/>
                </c:ext>
              </c:extLst>
            </c:dLbl>
            <c:dLbl>
              <c:idx val="3"/>
              <c:layout>
                <c:manualLayout>
                  <c:x val="9.8039215686274508E-3"/>
                  <c:y val="1.1477760107583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B9-4CD3-B7EA-6823D0DE0FC4}"/>
                </c:ext>
              </c:extLst>
            </c:dLbl>
            <c:dLbl>
              <c:idx val="4"/>
              <c:layout>
                <c:manualLayout>
                  <c:x val="0"/>
                  <c:y val="-5.7388800537918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2B9-4CD3-B7EA-6823D0DE0FC4}"/>
                </c:ext>
              </c:extLst>
            </c:dLbl>
            <c:dLbl>
              <c:idx val="5"/>
              <c:layout>
                <c:manualLayout>
                  <c:x val="-3.9215686274509803E-3"/>
                  <c:y val="-6.8866560645501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2B9-4CD3-B7EA-6823D0DE0FC4}"/>
                </c:ext>
              </c:extLst>
            </c:dLbl>
            <c:dLbl>
              <c:idx val="6"/>
              <c:layout>
                <c:manualLayout>
                  <c:x val="-7.1894594304112904E-17"/>
                  <c:y val="-6.5040640609640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2B9-4CD3-B7EA-6823D0DE0FC4}"/>
                </c:ext>
              </c:extLst>
            </c:dLbl>
            <c:dLbl>
              <c:idx val="7"/>
              <c:layout>
                <c:manualLayout>
                  <c:x val="-3.9215686274509083E-3"/>
                  <c:y val="-4.2085120394473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2B9-4CD3-B7EA-6823D0DE0F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[Книга1.xlsx]Лист1!$B$1:$I$1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[Книга1.xlsx]Лист1!$B$3:$I$3</c:f>
              <c:numCache>
                <c:formatCode>General</c:formatCode>
                <c:ptCount val="8"/>
                <c:pt idx="0">
                  <c:v>2.11</c:v>
                </c:pt>
                <c:pt idx="1">
                  <c:v>2.56</c:v>
                </c:pt>
                <c:pt idx="2">
                  <c:v>2.56</c:v>
                </c:pt>
                <c:pt idx="3">
                  <c:v>6.67</c:v>
                </c:pt>
                <c:pt idx="4">
                  <c:v>12.33</c:v>
                </c:pt>
                <c:pt idx="5">
                  <c:v>15.28</c:v>
                </c:pt>
                <c:pt idx="6">
                  <c:v>18.84</c:v>
                </c:pt>
                <c:pt idx="7">
                  <c:v>21.21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D2B9-4CD3-B7EA-6823D0DE0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245952"/>
        <c:axId val="107247488"/>
      </c:lineChart>
      <c:catAx>
        <c:axId val="107245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247488"/>
        <c:crosses val="autoZero"/>
        <c:auto val="1"/>
        <c:lblAlgn val="ctr"/>
        <c:lblOffset val="100"/>
        <c:noMultiLvlLbl val="0"/>
      </c:catAx>
      <c:valAx>
        <c:axId val="1072474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7245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6119603658931893E-2"/>
          <c:y val="0.81717225863792908"/>
          <c:w val="0.84386433631967661"/>
          <c:h val="0.12757082546383736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 dirty="0"/>
              <a:t>Динамика количества</a:t>
            </a:r>
            <a:r>
              <a:rPr lang="ru-RU" sz="1800" baseline="0" dirty="0"/>
              <a:t> фактов электронной записи на прием к врачу 2012-2016 гг.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C35-4913-B005-E3ADABCFAF0F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C35-4913-B005-E3ADABCFAF0F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C35-4913-B005-E3ADABCFAF0F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C35-4913-B005-E3ADABCFAF0F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53955</c:v>
                </c:pt>
                <c:pt idx="1">
                  <c:v>222216</c:v>
                </c:pt>
                <c:pt idx="2">
                  <c:v>321474</c:v>
                </c:pt>
                <c:pt idx="3">
                  <c:v>432613</c:v>
                </c:pt>
                <c:pt idx="4">
                  <c:v>493664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C35-4913-B005-E3ADABCFA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87712"/>
        <c:axId val="5589248"/>
      </c:barChart>
      <c:catAx>
        <c:axId val="5587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589248"/>
        <c:crosses val="autoZero"/>
        <c:auto val="1"/>
        <c:lblAlgn val="ctr"/>
        <c:lblOffset val="100"/>
        <c:noMultiLvlLbl val="0"/>
      </c:catAx>
      <c:valAx>
        <c:axId val="55892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587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011153654070196E-3"/>
          <c:y val="4.9960875984251966E-2"/>
          <c:w val="0.99809888463459295"/>
          <c:h val="0.816013479740940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МО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7834343192636716E-3"/>
                  <c:y val="-6.9287970626265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02-4D86-ACB4-25402D3ACEBC}"/>
                </c:ext>
              </c:extLst>
            </c:dLbl>
            <c:dLbl>
              <c:idx val="1"/>
              <c:layout>
                <c:manualLayout>
                  <c:x val="6.7834343192636716E-3"/>
                  <c:y val="-7.5586877046834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02-4D86-ACB4-25402D3AC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кв 2016г.</c:v>
                </c:pt>
                <c:pt idx="1">
                  <c:v>1 кв 2017г.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42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902-4D86-ACB4-25402D3ACE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МО с подразд.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175151478895507E-2"/>
                  <c:y val="-6.9287970626265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02-4D86-ACB4-25402D3ACEBC}"/>
                </c:ext>
              </c:extLst>
            </c:dLbl>
            <c:dLbl>
              <c:idx val="1"/>
              <c:layout>
                <c:manualLayout>
                  <c:x val="3.7703342790971942E-2"/>
                  <c:y val="-6.487328038614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02-4D86-ACB4-25402D3AC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кв 2016г.</c:v>
                </c:pt>
                <c:pt idx="1">
                  <c:v>1 кв 2017г.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84</c:v>
                </c:pt>
                <c:pt idx="1">
                  <c:v>107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902-4D86-ACB4-25402D3ACE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7215104"/>
        <c:axId val="52637696"/>
        <c:axId val="0"/>
      </c:bar3DChart>
      <c:catAx>
        <c:axId val="107215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2637696"/>
        <c:crosses val="autoZero"/>
        <c:auto val="1"/>
        <c:lblAlgn val="ctr"/>
        <c:lblOffset val="100"/>
        <c:noMultiLvlLbl val="0"/>
      </c:catAx>
      <c:valAx>
        <c:axId val="5263769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07215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852066929133858"/>
          <c:y val="5.7801427165354365E-2"/>
          <c:w val="0.69662908425019299"/>
          <c:h val="0.2837411425313508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b="1" i="0" baseline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Телемедицинские консультации в ГБУЗ АО "АОКБ"</a:t>
            </a:r>
            <a:endParaRPr lang="ru-RU" sz="2000" dirty="0"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4194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56-4905-9D0B-D49436ECDC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Sheet1!$B$1:$L$1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Sheet1!$B$2:$L$2</c:f>
              <c:numCache>
                <c:formatCode>General</c:formatCode>
                <c:ptCount val="11"/>
                <c:pt idx="0">
                  <c:v>643</c:v>
                </c:pt>
                <c:pt idx="1">
                  <c:v>783</c:v>
                </c:pt>
                <c:pt idx="2">
                  <c:v>1051</c:v>
                </c:pt>
                <c:pt idx="3">
                  <c:v>1026</c:v>
                </c:pt>
                <c:pt idx="4">
                  <c:v>1295</c:v>
                </c:pt>
                <c:pt idx="5">
                  <c:v>1567</c:v>
                </c:pt>
                <c:pt idx="6">
                  <c:v>1906</c:v>
                </c:pt>
                <c:pt idx="7">
                  <c:v>1952</c:v>
                </c:pt>
                <c:pt idx="8">
                  <c:v>2532</c:v>
                </c:pt>
                <c:pt idx="9">
                  <c:v>3484</c:v>
                </c:pt>
                <c:pt idx="10">
                  <c:v>3954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0D-4FB6-AB4E-7BCC6CFBEB7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7275008"/>
        <c:axId val="107289216"/>
      </c:barChart>
      <c:catAx>
        <c:axId val="10727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ru-RU"/>
          </a:p>
        </c:txPr>
        <c:crossAx val="107289216"/>
        <c:crosses val="autoZero"/>
        <c:auto val="1"/>
        <c:lblAlgn val="ctr"/>
        <c:lblOffset val="100"/>
        <c:noMultiLvlLbl val="0"/>
      </c:catAx>
      <c:valAx>
        <c:axId val="1072892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727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baseline="0">
                <a:effectLst/>
              </a:rPr>
              <a:t>Телемедицинские консультации в ГБУЗ АО "АОДКБ"</a:t>
            </a:r>
            <a:endParaRPr lang="ru-RU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Sheet1!$H$1:$L$1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Sheet1!$H$3:$L$3</c:f>
              <c:numCache>
                <c:formatCode>General</c:formatCode>
                <c:ptCount val="5"/>
                <c:pt idx="0">
                  <c:v>499</c:v>
                </c:pt>
                <c:pt idx="1">
                  <c:v>619</c:v>
                </c:pt>
                <c:pt idx="2">
                  <c:v>643</c:v>
                </c:pt>
                <c:pt idx="3">
                  <c:v>659</c:v>
                </c:pt>
                <c:pt idx="4">
                  <c:v>766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DB-45FA-BEE8-59DA59D572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7309696"/>
        <c:axId val="107336448"/>
      </c:barChart>
      <c:catAx>
        <c:axId val="10730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ru-RU"/>
          </a:p>
        </c:txPr>
        <c:crossAx val="107336448"/>
        <c:crosses val="autoZero"/>
        <c:auto val="1"/>
        <c:lblAlgn val="ctr"/>
        <c:lblOffset val="100"/>
        <c:noMultiLvlLbl val="0"/>
      </c:catAx>
      <c:valAx>
        <c:axId val="1073364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730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D61D94-264F-4522-A92A-67CF6140ECF2}" type="doc">
      <dgm:prSet loTypeId="urn:microsoft.com/office/officeart/2005/8/layout/matrix1" loCatId="matrix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CDACF0EB-2CB1-434B-85E6-FEEFC58FB3D3}">
      <dgm:prSet phldrT="[Текст]"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l"/>
          <a:r>
            <a:rPr lang="ru-RU" sz="18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2015 год </a:t>
          </a:r>
        </a:p>
        <a:p>
          <a:pPr algn="l"/>
          <a:r>
            <a:rPr lang="ru-RU" sz="1300" b="1" dirty="0">
              <a:latin typeface="Times New Roman" panose="02020603050405020304" pitchFamily="18" charset="0"/>
              <a:cs typeface="Times New Roman" pitchFamily="18" charset="0"/>
            </a:rPr>
            <a:t>	</a:t>
          </a:r>
          <a:r>
            <a:rPr lang="ru-RU" sz="1300" dirty="0">
              <a:latin typeface="Helvetica" panose="020B0604020202020204" pitchFamily="34" charset="0"/>
              <a:cs typeface="Helvetica" panose="020B0604020202020204" pitchFamily="34" charset="0"/>
            </a:rPr>
            <a:t>организация дистанционного 	онкоконсилиума на базе 	Архангельского 	клинического 	онкологического 	диспансера</a:t>
          </a:r>
        </a:p>
      </dgm:t>
    </dgm:pt>
    <dgm:pt modelId="{8AC6C6BA-E200-4687-A224-76664A1EA510}" type="parTrans" cxnId="{2A9EB749-1F56-49EA-A3FD-BBCB659AE906}">
      <dgm:prSet/>
      <dgm:spPr/>
      <dgm:t>
        <a:bodyPr/>
        <a:lstStyle/>
        <a:p>
          <a:endParaRPr lang="ru-RU"/>
        </a:p>
      </dgm:t>
    </dgm:pt>
    <dgm:pt modelId="{2DFBB2C1-91D5-4CE0-9D30-B16E14F0DDF1}" type="sibTrans" cxnId="{2A9EB749-1F56-49EA-A3FD-BBCB659AE906}">
      <dgm:prSet/>
      <dgm:spPr/>
      <dgm:t>
        <a:bodyPr/>
        <a:lstStyle/>
        <a:p>
          <a:endParaRPr lang="ru-RU"/>
        </a:p>
      </dgm:t>
    </dgm:pt>
    <dgm:pt modelId="{59105C41-1F6E-4557-9D5E-8BE226BD227D}">
      <dgm:prSet phldrT="[Текст]" custT="1"/>
      <dgm:spPr>
        <a:solidFill>
          <a:schemeClr val="accent4">
            <a:lumMod val="20000"/>
            <a:lumOff val="80000"/>
            <a:alpha val="49000"/>
          </a:schemeClr>
        </a:solidFill>
      </dgm:spPr>
      <dgm:t>
        <a:bodyPr/>
        <a:lstStyle/>
        <a:p>
          <a:pPr algn="l"/>
          <a:r>
            <a:rPr lang="ru-RU" sz="18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1995 год</a:t>
          </a:r>
        </a:p>
        <a:p>
          <a:pPr algn="l"/>
          <a:r>
            <a:rPr lang="ru-RU" sz="1300" dirty="0">
              <a:latin typeface="Helvetica" panose="020B0604020202020204" pitchFamily="34" charset="0"/>
              <a:cs typeface="Helvetica" panose="020B0604020202020204" pitchFamily="34" charset="0"/>
            </a:rPr>
            <a:t>	начало реализации совместного 	российско-норвежского проекта 	«Телемедицина на 	Северо-Западе 	России»</a:t>
          </a:r>
          <a:endParaRPr lang="ru-RU" sz="1300" dirty="0"/>
        </a:p>
      </dgm:t>
    </dgm:pt>
    <dgm:pt modelId="{427CF163-D0B4-4F05-B97D-FCCBAD434382}" type="parTrans" cxnId="{82D36ED1-67D3-4D74-9992-7FE00E6961FE}">
      <dgm:prSet/>
      <dgm:spPr/>
      <dgm:t>
        <a:bodyPr/>
        <a:lstStyle/>
        <a:p>
          <a:endParaRPr lang="ru-RU"/>
        </a:p>
      </dgm:t>
    </dgm:pt>
    <dgm:pt modelId="{64906BC6-E7C8-467C-807E-8DCFE573F31D}" type="sibTrans" cxnId="{82D36ED1-67D3-4D74-9992-7FE00E6961FE}">
      <dgm:prSet/>
      <dgm:spPr/>
      <dgm:t>
        <a:bodyPr/>
        <a:lstStyle/>
        <a:p>
          <a:endParaRPr lang="ru-RU"/>
        </a:p>
      </dgm:t>
    </dgm:pt>
    <dgm:pt modelId="{EF3D1E83-1F9E-4A45-86E6-22F47CF18201}">
      <dgm:prSet phldrT="[Текст]" custT="1"/>
      <dgm:spPr>
        <a:solidFill>
          <a:schemeClr val="accent4">
            <a:lumMod val="20000"/>
            <a:lumOff val="80000"/>
            <a:alpha val="49000"/>
          </a:schemeClr>
        </a:solidFill>
      </dgm:spPr>
      <dgm:t>
        <a:bodyPr/>
        <a:lstStyle/>
        <a:p>
          <a:pPr algn="l"/>
          <a:r>
            <a:rPr lang="ru-RU" sz="18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1996 год</a:t>
          </a:r>
        </a:p>
        <a:p>
          <a:pPr algn="l"/>
          <a:r>
            <a:rPr lang="ru-RU" sz="1300" dirty="0">
              <a:latin typeface="Helvetica" panose="020B0604020202020204" pitchFamily="34" charset="0"/>
              <a:cs typeface="Helvetica" panose="020B0604020202020204" pitchFamily="34" charset="0"/>
            </a:rPr>
            <a:t>	открытие  кабинета телемедицины в 	областной клинической больнице и 	телемедицинской  студии  в</a:t>
          </a:r>
          <a:r>
            <a:rPr lang="en-US" sz="1300" dirty="0"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ru-RU" sz="1300" dirty="0">
              <a:latin typeface="Helvetica" panose="020B0604020202020204" pitchFamily="34" charset="0"/>
              <a:cs typeface="Helvetica" panose="020B0604020202020204" pitchFamily="34" charset="0"/>
            </a:rPr>
            <a:t>г. Котласе</a:t>
          </a:r>
          <a:endParaRPr lang="ru-RU" sz="1300" dirty="0"/>
        </a:p>
      </dgm:t>
    </dgm:pt>
    <dgm:pt modelId="{1326F89B-4C1B-407B-97F2-C3D20288D7D9}" type="parTrans" cxnId="{15385C0B-F9FD-43BE-B92F-8649C4162720}">
      <dgm:prSet/>
      <dgm:spPr/>
      <dgm:t>
        <a:bodyPr/>
        <a:lstStyle/>
        <a:p>
          <a:endParaRPr lang="ru-RU"/>
        </a:p>
      </dgm:t>
    </dgm:pt>
    <dgm:pt modelId="{8B0089F4-22D6-4259-BD40-56519B9EED06}" type="sibTrans" cxnId="{15385C0B-F9FD-43BE-B92F-8649C4162720}">
      <dgm:prSet/>
      <dgm:spPr/>
      <dgm:t>
        <a:bodyPr/>
        <a:lstStyle/>
        <a:p>
          <a:endParaRPr lang="ru-RU"/>
        </a:p>
      </dgm:t>
    </dgm:pt>
    <dgm:pt modelId="{86AB7822-598F-47AD-8FC9-D5F182B96C48}">
      <dgm:prSet phldrT="[Текст]" custT="1"/>
      <dgm:spPr>
        <a:solidFill>
          <a:schemeClr val="accent4">
            <a:lumMod val="20000"/>
            <a:lumOff val="80000"/>
            <a:alpha val="49000"/>
          </a:schemeClr>
        </a:solidFill>
      </dgm:spPr>
      <dgm:t>
        <a:bodyPr/>
        <a:lstStyle/>
        <a:p>
          <a:pPr algn="l"/>
          <a:r>
            <a:rPr lang="en-US" sz="18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2000</a:t>
          </a:r>
          <a:r>
            <a:rPr lang="ru-RU" sz="18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 год </a:t>
          </a:r>
        </a:p>
        <a:p>
          <a:pPr algn="l"/>
          <a:r>
            <a:rPr lang="ru-RU" sz="1300" dirty="0">
              <a:latin typeface="Helvetica" panose="020B0604020202020204" pitchFamily="34" charset="0"/>
              <a:cs typeface="Helvetica" panose="020B0604020202020204" pitchFamily="34" charset="0"/>
            </a:rPr>
            <a:t>	создание Архангельского областного 	центра телемедицины на базе 	областной 	клинической больницы</a:t>
          </a:r>
          <a:endParaRPr lang="ru-RU" sz="1300" dirty="0"/>
        </a:p>
      </dgm:t>
    </dgm:pt>
    <dgm:pt modelId="{B918AFE1-55A2-409A-802E-BE1131EC7609}" type="parTrans" cxnId="{AC738AE9-9BEE-450F-ACA0-E20395000271}">
      <dgm:prSet/>
      <dgm:spPr/>
      <dgm:t>
        <a:bodyPr/>
        <a:lstStyle/>
        <a:p>
          <a:endParaRPr lang="ru-RU"/>
        </a:p>
      </dgm:t>
    </dgm:pt>
    <dgm:pt modelId="{1F43ACF0-5DAA-442E-98CD-E6705E0FE25B}" type="sibTrans" cxnId="{AC738AE9-9BEE-450F-ACA0-E20395000271}">
      <dgm:prSet/>
      <dgm:spPr/>
      <dgm:t>
        <a:bodyPr/>
        <a:lstStyle/>
        <a:p>
          <a:endParaRPr lang="ru-RU"/>
        </a:p>
      </dgm:t>
    </dgm:pt>
    <dgm:pt modelId="{5BCEFD92-0D65-41A0-8429-61321BE11F05}">
      <dgm:prSet phldrT="[Текст]" custT="1"/>
      <dgm:spPr>
        <a:solidFill>
          <a:schemeClr val="accent4">
            <a:lumMod val="20000"/>
            <a:lumOff val="80000"/>
            <a:alpha val="49000"/>
          </a:schemeClr>
        </a:solidFill>
      </dgm:spPr>
      <dgm:t>
        <a:bodyPr/>
        <a:lstStyle/>
        <a:p>
          <a:pPr algn="l"/>
          <a:r>
            <a:rPr lang="ru-RU" sz="18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2004 год</a:t>
          </a:r>
        </a:p>
        <a:p>
          <a:pPr algn="l"/>
          <a:r>
            <a:rPr lang="ru-RU" sz="1300" dirty="0">
              <a:latin typeface="Helvetica" panose="020B0604020202020204" pitchFamily="34" charset="0"/>
              <a:cs typeface="Helvetica" panose="020B0604020202020204" pitchFamily="34" charset="0"/>
            </a:rPr>
            <a:t>	создание телемедицинского центра в 	составе реанимационно-консультативного 	центра Архангельской областной детской 	клинической больницы  им. П.Г. 	Выжлецова</a:t>
          </a:r>
          <a:endParaRPr lang="ru-RU" sz="1300" dirty="0"/>
        </a:p>
      </dgm:t>
    </dgm:pt>
    <dgm:pt modelId="{1F87AE8E-6F60-4195-AA64-9AA294A09CD3}" type="parTrans" cxnId="{A6B4CD20-6AE9-4AFB-91F4-95596A0E007E}">
      <dgm:prSet/>
      <dgm:spPr/>
      <dgm:t>
        <a:bodyPr/>
        <a:lstStyle/>
        <a:p>
          <a:endParaRPr lang="ru-RU"/>
        </a:p>
      </dgm:t>
    </dgm:pt>
    <dgm:pt modelId="{23986DA7-A5FA-4AE1-96F9-3793A27E19E8}" type="sibTrans" cxnId="{A6B4CD20-6AE9-4AFB-91F4-95596A0E007E}">
      <dgm:prSet/>
      <dgm:spPr/>
      <dgm:t>
        <a:bodyPr/>
        <a:lstStyle/>
        <a:p>
          <a:endParaRPr lang="ru-RU"/>
        </a:p>
      </dgm:t>
    </dgm:pt>
    <dgm:pt modelId="{312BA34A-7A10-473D-A1DB-C9A36BF014CD}" type="pres">
      <dgm:prSet presAssocID="{5BD61D94-264F-4522-A92A-67CF6140ECF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2AA901-CF80-4DA9-8F47-7AD65D152986}" type="pres">
      <dgm:prSet presAssocID="{5BD61D94-264F-4522-A92A-67CF6140ECF2}" presName="matrix" presStyleCnt="0"/>
      <dgm:spPr/>
    </dgm:pt>
    <dgm:pt modelId="{461491BC-A78B-4C3B-B707-72E453216704}" type="pres">
      <dgm:prSet presAssocID="{5BD61D94-264F-4522-A92A-67CF6140ECF2}" presName="tile1" presStyleLbl="node1" presStyleIdx="0" presStyleCnt="4" custLinFactNeighborX="-44887" custLinFactNeighborY="-85477"/>
      <dgm:spPr/>
      <dgm:t>
        <a:bodyPr/>
        <a:lstStyle/>
        <a:p>
          <a:endParaRPr lang="ru-RU"/>
        </a:p>
      </dgm:t>
    </dgm:pt>
    <dgm:pt modelId="{79D682C8-5917-4FC4-8FAF-9BB595C9504A}" type="pres">
      <dgm:prSet presAssocID="{5BD61D94-264F-4522-A92A-67CF6140ECF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04F1A9-D147-4294-9249-5777579AF7E9}" type="pres">
      <dgm:prSet presAssocID="{5BD61D94-264F-4522-A92A-67CF6140ECF2}" presName="tile2" presStyleLbl="node1" presStyleIdx="1" presStyleCnt="4"/>
      <dgm:spPr/>
      <dgm:t>
        <a:bodyPr/>
        <a:lstStyle/>
        <a:p>
          <a:endParaRPr lang="ru-RU"/>
        </a:p>
      </dgm:t>
    </dgm:pt>
    <dgm:pt modelId="{B1280D68-FB3C-413C-8DA3-AAEAB186F893}" type="pres">
      <dgm:prSet presAssocID="{5BD61D94-264F-4522-A92A-67CF6140ECF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CBBB66-262F-4888-B035-BE5486FDED40}" type="pres">
      <dgm:prSet presAssocID="{5BD61D94-264F-4522-A92A-67CF6140ECF2}" presName="tile3" presStyleLbl="node1" presStyleIdx="2" presStyleCnt="4"/>
      <dgm:spPr/>
      <dgm:t>
        <a:bodyPr/>
        <a:lstStyle/>
        <a:p>
          <a:endParaRPr lang="ru-RU"/>
        </a:p>
      </dgm:t>
    </dgm:pt>
    <dgm:pt modelId="{15740B48-43B2-4143-9813-89694022CD72}" type="pres">
      <dgm:prSet presAssocID="{5BD61D94-264F-4522-A92A-67CF6140ECF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A0502-3E4E-429C-8FFE-3966A4ABFEED}" type="pres">
      <dgm:prSet presAssocID="{5BD61D94-264F-4522-A92A-67CF6140ECF2}" presName="tile4" presStyleLbl="node1" presStyleIdx="3" presStyleCnt="4"/>
      <dgm:spPr/>
      <dgm:t>
        <a:bodyPr/>
        <a:lstStyle/>
        <a:p>
          <a:endParaRPr lang="ru-RU"/>
        </a:p>
      </dgm:t>
    </dgm:pt>
    <dgm:pt modelId="{F33CF768-673C-4FA6-A0BF-E86677DA17CB}" type="pres">
      <dgm:prSet presAssocID="{5BD61D94-264F-4522-A92A-67CF6140ECF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ECF87-266D-409E-B2B2-D420961CCAC9}" type="pres">
      <dgm:prSet presAssocID="{5BD61D94-264F-4522-A92A-67CF6140ECF2}" presName="centerTile" presStyleLbl="fgShp" presStyleIdx="0" presStyleCnt="1" custScaleX="138211" custScaleY="11779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6D93CE08-BA48-44F5-82AE-3323423BC1FB}" type="presOf" srcId="{EF3D1E83-1F9E-4A45-86E6-22F47CF18201}" destId="{B1280D68-FB3C-413C-8DA3-AAEAB186F893}" srcOrd="1" destOrd="0" presId="urn:microsoft.com/office/officeart/2005/8/layout/matrix1"/>
    <dgm:cxn modelId="{2A9EB749-1F56-49EA-A3FD-BBCB659AE906}" srcId="{5BD61D94-264F-4522-A92A-67CF6140ECF2}" destId="{CDACF0EB-2CB1-434B-85E6-FEEFC58FB3D3}" srcOrd="0" destOrd="0" parTransId="{8AC6C6BA-E200-4687-A224-76664A1EA510}" sibTransId="{2DFBB2C1-91D5-4CE0-9D30-B16E14F0DDF1}"/>
    <dgm:cxn modelId="{A6B4CD20-6AE9-4AFB-91F4-95596A0E007E}" srcId="{CDACF0EB-2CB1-434B-85E6-FEEFC58FB3D3}" destId="{5BCEFD92-0D65-41A0-8429-61321BE11F05}" srcOrd="3" destOrd="0" parTransId="{1F87AE8E-6F60-4195-AA64-9AA294A09CD3}" sibTransId="{23986DA7-A5FA-4AE1-96F9-3793A27E19E8}"/>
    <dgm:cxn modelId="{2F82BE70-AF8A-4E61-ABC2-C1A5385FB195}" type="presOf" srcId="{5BD61D94-264F-4522-A92A-67CF6140ECF2}" destId="{312BA34A-7A10-473D-A1DB-C9A36BF014CD}" srcOrd="0" destOrd="0" presId="urn:microsoft.com/office/officeart/2005/8/layout/matrix1"/>
    <dgm:cxn modelId="{05F359F2-30BD-4F0B-ABE4-027EFB61A2B0}" type="presOf" srcId="{5BCEFD92-0D65-41A0-8429-61321BE11F05}" destId="{F33CF768-673C-4FA6-A0BF-E86677DA17CB}" srcOrd="1" destOrd="0" presId="urn:microsoft.com/office/officeart/2005/8/layout/matrix1"/>
    <dgm:cxn modelId="{C461BF16-71CA-44A2-817B-53D992CC3546}" type="presOf" srcId="{86AB7822-598F-47AD-8FC9-D5F182B96C48}" destId="{15740B48-43B2-4143-9813-89694022CD72}" srcOrd="1" destOrd="0" presId="urn:microsoft.com/office/officeart/2005/8/layout/matrix1"/>
    <dgm:cxn modelId="{82D36ED1-67D3-4D74-9992-7FE00E6961FE}" srcId="{CDACF0EB-2CB1-434B-85E6-FEEFC58FB3D3}" destId="{59105C41-1F6E-4557-9D5E-8BE226BD227D}" srcOrd="0" destOrd="0" parTransId="{427CF163-D0B4-4F05-B97D-FCCBAD434382}" sibTransId="{64906BC6-E7C8-467C-807E-8DCFE573F31D}"/>
    <dgm:cxn modelId="{15385C0B-F9FD-43BE-B92F-8649C4162720}" srcId="{CDACF0EB-2CB1-434B-85E6-FEEFC58FB3D3}" destId="{EF3D1E83-1F9E-4A45-86E6-22F47CF18201}" srcOrd="1" destOrd="0" parTransId="{1326F89B-4C1B-407B-97F2-C3D20288D7D9}" sibTransId="{8B0089F4-22D6-4259-BD40-56519B9EED06}"/>
    <dgm:cxn modelId="{F282B8FF-EE79-4CDD-9F0C-C90663C3535A}" type="presOf" srcId="{86AB7822-598F-47AD-8FC9-D5F182B96C48}" destId="{B2CBBB66-262F-4888-B035-BE5486FDED40}" srcOrd="0" destOrd="0" presId="urn:microsoft.com/office/officeart/2005/8/layout/matrix1"/>
    <dgm:cxn modelId="{4C588198-551D-4D55-93E3-E3DE63BCBF2E}" type="presOf" srcId="{5BCEFD92-0D65-41A0-8429-61321BE11F05}" destId="{A2EA0502-3E4E-429C-8FFE-3966A4ABFEED}" srcOrd="0" destOrd="0" presId="urn:microsoft.com/office/officeart/2005/8/layout/matrix1"/>
    <dgm:cxn modelId="{AC738AE9-9BEE-450F-ACA0-E20395000271}" srcId="{CDACF0EB-2CB1-434B-85E6-FEEFC58FB3D3}" destId="{86AB7822-598F-47AD-8FC9-D5F182B96C48}" srcOrd="2" destOrd="0" parTransId="{B918AFE1-55A2-409A-802E-BE1131EC7609}" sibTransId="{1F43ACF0-5DAA-442E-98CD-E6705E0FE25B}"/>
    <dgm:cxn modelId="{AF15A8E0-CC0A-426B-B645-74054E8D06BF}" type="presOf" srcId="{59105C41-1F6E-4557-9D5E-8BE226BD227D}" destId="{461491BC-A78B-4C3B-B707-72E453216704}" srcOrd="0" destOrd="0" presId="urn:microsoft.com/office/officeart/2005/8/layout/matrix1"/>
    <dgm:cxn modelId="{1CCE36E8-5DF1-4497-807C-2E5B498E6F68}" type="presOf" srcId="{EF3D1E83-1F9E-4A45-86E6-22F47CF18201}" destId="{DA04F1A9-D147-4294-9249-5777579AF7E9}" srcOrd="0" destOrd="0" presId="urn:microsoft.com/office/officeart/2005/8/layout/matrix1"/>
    <dgm:cxn modelId="{54C49D9A-7086-4B65-B605-EC43A63DA96D}" type="presOf" srcId="{59105C41-1F6E-4557-9D5E-8BE226BD227D}" destId="{79D682C8-5917-4FC4-8FAF-9BB595C9504A}" srcOrd="1" destOrd="0" presId="urn:microsoft.com/office/officeart/2005/8/layout/matrix1"/>
    <dgm:cxn modelId="{9F9CE8A5-EBF2-4D9E-B58A-C5C9CA3B0594}" type="presOf" srcId="{CDACF0EB-2CB1-434B-85E6-FEEFC58FB3D3}" destId="{065ECF87-266D-409E-B2B2-D420961CCAC9}" srcOrd="0" destOrd="0" presId="urn:microsoft.com/office/officeart/2005/8/layout/matrix1"/>
    <dgm:cxn modelId="{F3C7F68A-03CF-4D82-BEAB-0B052B158104}" type="presParOf" srcId="{312BA34A-7A10-473D-A1DB-C9A36BF014CD}" destId="{292AA901-CF80-4DA9-8F47-7AD65D152986}" srcOrd="0" destOrd="0" presId="urn:microsoft.com/office/officeart/2005/8/layout/matrix1"/>
    <dgm:cxn modelId="{1D25034B-DB76-40F6-83F6-765F75D19660}" type="presParOf" srcId="{292AA901-CF80-4DA9-8F47-7AD65D152986}" destId="{461491BC-A78B-4C3B-B707-72E453216704}" srcOrd="0" destOrd="0" presId="urn:microsoft.com/office/officeart/2005/8/layout/matrix1"/>
    <dgm:cxn modelId="{4299BFFD-50AC-45A7-B2BA-07FF4EBDEA4D}" type="presParOf" srcId="{292AA901-CF80-4DA9-8F47-7AD65D152986}" destId="{79D682C8-5917-4FC4-8FAF-9BB595C9504A}" srcOrd="1" destOrd="0" presId="urn:microsoft.com/office/officeart/2005/8/layout/matrix1"/>
    <dgm:cxn modelId="{C5CCE9AF-354D-4DC7-8283-19080151563E}" type="presParOf" srcId="{292AA901-CF80-4DA9-8F47-7AD65D152986}" destId="{DA04F1A9-D147-4294-9249-5777579AF7E9}" srcOrd="2" destOrd="0" presId="urn:microsoft.com/office/officeart/2005/8/layout/matrix1"/>
    <dgm:cxn modelId="{C0475427-B285-48AA-AF11-EFEA840EF788}" type="presParOf" srcId="{292AA901-CF80-4DA9-8F47-7AD65D152986}" destId="{B1280D68-FB3C-413C-8DA3-AAEAB186F893}" srcOrd="3" destOrd="0" presId="urn:microsoft.com/office/officeart/2005/8/layout/matrix1"/>
    <dgm:cxn modelId="{834A31AC-2B0A-4E81-AA9E-522C8B427467}" type="presParOf" srcId="{292AA901-CF80-4DA9-8F47-7AD65D152986}" destId="{B2CBBB66-262F-4888-B035-BE5486FDED40}" srcOrd="4" destOrd="0" presId="urn:microsoft.com/office/officeart/2005/8/layout/matrix1"/>
    <dgm:cxn modelId="{C1E15C9B-5C9B-409C-B279-8862B857DE08}" type="presParOf" srcId="{292AA901-CF80-4DA9-8F47-7AD65D152986}" destId="{15740B48-43B2-4143-9813-89694022CD72}" srcOrd="5" destOrd="0" presId="urn:microsoft.com/office/officeart/2005/8/layout/matrix1"/>
    <dgm:cxn modelId="{90151A4C-1FD9-41C1-8D83-2D1A0A703948}" type="presParOf" srcId="{292AA901-CF80-4DA9-8F47-7AD65D152986}" destId="{A2EA0502-3E4E-429C-8FFE-3966A4ABFEED}" srcOrd="6" destOrd="0" presId="urn:microsoft.com/office/officeart/2005/8/layout/matrix1"/>
    <dgm:cxn modelId="{A87BC509-0986-47AE-807C-B98766FEC42A}" type="presParOf" srcId="{292AA901-CF80-4DA9-8F47-7AD65D152986}" destId="{F33CF768-673C-4FA6-A0BF-E86677DA17CB}" srcOrd="7" destOrd="0" presId="urn:microsoft.com/office/officeart/2005/8/layout/matrix1"/>
    <dgm:cxn modelId="{CDB8DE69-6679-40FE-9CE0-FB0BA40721FC}" type="presParOf" srcId="{312BA34A-7A10-473D-A1DB-C9A36BF014CD}" destId="{065ECF87-266D-409E-B2B2-D420961CCAC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491BC-A78B-4C3B-B707-72E453216704}">
      <dsp:nvSpPr>
        <dsp:cNvPr id="0" name=""/>
        <dsp:cNvSpPr/>
      </dsp:nvSpPr>
      <dsp:spPr>
        <a:xfrm rot="16200000">
          <a:off x="1312045" y="-1312045"/>
          <a:ext cx="1804400" cy="4428491"/>
        </a:xfrm>
        <a:prstGeom prst="round1Rect">
          <a:avLst/>
        </a:prstGeom>
        <a:solidFill>
          <a:schemeClr val="accent4">
            <a:lumMod val="20000"/>
            <a:lumOff val="80000"/>
            <a:alpha val="49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1995 год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Helvetica" panose="020B0604020202020204" pitchFamily="34" charset="0"/>
              <a:cs typeface="Helvetica" panose="020B0604020202020204" pitchFamily="34" charset="0"/>
            </a:rPr>
            <a:t>	начало реализации совместного 	российско-норвежского проекта 	«Телемедицина на 	Северо-Западе 	России»</a:t>
          </a:r>
          <a:endParaRPr lang="ru-RU" sz="1300" kern="1200" dirty="0"/>
        </a:p>
      </dsp:txBody>
      <dsp:txXfrm rot="5400000">
        <a:off x="0" y="0"/>
        <a:ext cx="4428491" cy="1353300"/>
      </dsp:txXfrm>
    </dsp:sp>
    <dsp:sp modelId="{DA04F1A9-D147-4294-9249-5777579AF7E9}">
      <dsp:nvSpPr>
        <dsp:cNvPr id="0" name=""/>
        <dsp:cNvSpPr/>
      </dsp:nvSpPr>
      <dsp:spPr>
        <a:xfrm>
          <a:off x="4428491" y="0"/>
          <a:ext cx="4428491" cy="1804400"/>
        </a:xfrm>
        <a:prstGeom prst="round1Rect">
          <a:avLst/>
        </a:prstGeom>
        <a:solidFill>
          <a:schemeClr val="accent4">
            <a:lumMod val="20000"/>
            <a:lumOff val="80000"/>
            <a:alpha val="49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1996 год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Helvetica" panose="020B0604020202020204" pitchFamily="34" charset="0"/>
              <a:cs typeface="Helvetica" panose="020B0604020202020204" pitchFamily="34" charset="0"/>
            </a:rPr>
            <a:t>	открытие  кабинета телемедицины в 	областной клинической больнице и 	телемедицинской  студии  в</a:t>
          </a:r>
          <a:r>
            <a:rPr lang="en-US" sz="1300" kern="1200" dirty="0"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ru-RU" sz="1300" kern="1200" dirty="0">
              <a:latin typeface="Helvetica" panose="020B0604020202020204" pitchFamily="34" charset="0"/>
              <a:cs typeface="Helvetica" panose="020B0604020202020204" pitchFamily="34" charset="0"/>
            </a:rPr>
            <a:t>г. Котласе</a:t>
          </a:r>
          <a:endParaRPr lang="ru-RU" sz="1300" kern="1200" dirty="0"/>
        </a:p>
      </dsp:txBody>
      <dsp:txXfrm>
        <a:off x="4428491" y="0"/>
        <a:ext cx="4428491" cy="1353300"/>
      </dsp:txXfrm>
    </dsp:sp>
    <dsp:sp modelId="{B2CBBB66-262F-4888-B035-BE5486FDED40}">
      <dsp:nvSpPr>
        <dsp:cNvPr id="0" name=""/>
        <dsp:cNvSpPr/>
      </dsp:nvSpPr>
      <dsp:spPr>
        <a:xfrm rot="10800000">
          <a:off x="0" y="1804400"/>
          <a:ext cx="4428491" cy="1804400"/>
        </a:xfrm>
        <a:prstGeom prst="round1Rect">
          <a:avLst/>
        </a:prstGeom>
        <a:solidFill>
          <a:schemeClr val="accent4">
            <a:lumMod val="20000"/>
            <a:lumOff val="80000"/>
            <a:alpha val="49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2000</a:t>
          </a:r>
          <a:r>
            <a:rPr lang="ru-RU" sz="1800" b="1" kern="12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 год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Helvetica" panose="020B0604020202020204" pitchFamily="34" charset="0"/>
              <a:cs typeface="Helvetica" panose="020B0604020202020204" pitchFamily="34" charset="0"/>
            </a:rPr>
            <a:t>	создание Архангельского областного 	центра телемедицины на базе 	областной 	клинической больницы</a:t>
          </a:r>
          <a:endParaRPr lang="ru-RU" sz="1300" kern="1200" dirty="0"/>
        </a:p>
      </dsp:txBody>
      <dsp:txXfrm rot="10800000">
        <a:off x="0" y="2255500"/>
        <a:ext cx="4428491" cy="1353300"/>
      </dsp:txXfrm>
    </dsp:sp>
    <dsp:sp modelId="{A2EA0502-3E4E-429C-8FFE-3966A4ABFEED}">
      <dsp:nvSpPr>
        <dsp:cNvPr id="0" name=""/>
        <dsp:cNvSpPr/>
      </dsp:nvSpPr>
      <dsp:spPr>
        <a:xfrm rot="5400000">
          <a:off x="5740537" y="492354"/>
          <a:ext cx="1804400" cy="4428491"/>
        </a:xfrm>
        <a:prstGeom prst="round1Rect">
          <a:avLst/>
        </a:prstGeom>
        <a:solidFill>
          <a:schemeClr val="accent4">
            <a:lumMod val="20000"/>
            <a:lumOff val="80000"/>
            <a:alpha val="49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2004 год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Helvetica" panose="020B0604020202020204" pitchFamily="34" charset="0"/>
              <a:cs typeface="Helvetica" panose="020B0604020202020204" pitchFamily="34" charset="0"/>
            </a:rPr>
            <a:t>	создание телемедицинского центра в 	составе реанимационно-консультативного 	центра Архангельской областной детской 	клинической больницы  им. П.Г. 	Выжлецова</a:t>
          </a:r>
          <a:endParaRPr lang="ru-RU" sz="1300" kern="1200" dirty="0"/>
        </a:p>
      </dsp:txBody>
      <dsp:txXfrm rot="-5400000">
        <a:off x="4428492" y="2255499"/>
        <a:ext cx="4428491" cy="1353300"/>
      </dsp:txXfrm>
    </dsp:sp>
    <dsp:sp modelId="{065ECF87-266D-409E-B2B2-D420961CCAC9}">
      <dsp:nvSpPr>
        <dsp:cNvPr id="0" name=""/>
        <dsp:cNvSpPr/>
      </dsp:nvSpPr>
      <dsp:spPr>
        <a:xfrm>
          <a:off x="2592293" y="1273018"/>
          <a:ext cx="3672397" cy="1062764"/>
        </a:xfrm>
        <a:prstGeom prst="roundRect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2015 год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latin typeface="Times New Roman" panose="02020603050405020304" pitchFamily="18" charset="0"/>
              <a:cs typeface="Times New Roman" pitchFamily="18" charset="0"/>
            </a:rPr>
            <a:t>	</a:t>
          </a:r>
          <a:r>
            <a:rPr lang="ru-RU" sz="1300" kern="1200" dirty="0">
              <a:latin typeface="Helvetica" panose="020B0604020202020204" pitchFamily="34" charset="0"/>
              <a:cs typeface="Helvetica" panose="020B0604020202020204" pitchFamily="34" charset="0"/>
            </a:rPr>
            <a:t>организация дистанционного 	онкоконсилиума на базе 	Архангельского 	клинического 	онкологического 	диспансера</a:t>
          </a:r>
        </a:p>
      </dsp:txBody>
      <dsp:txXfrm>
        <a:off x="2644173" y="1324898"/>
        <a:ext cx="3568637" cy="959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6E807-DA5F-4DCD-A0F7-381A2F95862F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61791-AEA8-4A4B-AAB6-CE34A380A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768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A912910-0648-41B0-BE0B-BC7FAB7A5DCF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A481A-F263-429A-A886-204E3BB1788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61791-AEA8-4A4B-AAB6-CE34A380A45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487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A912910-0648-41B0-BE0B-BC7FAB7A5DCF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2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61791-AEA8-4A4B-AAB6-CE34A380A45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514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61791-AEA8-4A4B-AAB6-CE34A380A45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876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61791-AEA8-4A4B-AAB6-CE34A380A45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798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61791-AEA8-4A4B-AAB6-CE34A380A45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85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8369C58-9557-4B08-80EA-241E225B34FE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6498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7366" indent="-287449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9794" indent="-229959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9712" indent="-229959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69629" indent="-229959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29546" indent="-229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89463" indent="-229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49381" indent="-229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09298" indent="-229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F0170A7-DE66-43B6-93CA-754D27C0D957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5152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75D53-9F7C-4786-83C4-D3D34004B57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774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64638" cy="74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ru-RU" altLang="ru-RU" sz="4400" b="1" dirty="0">
              <a:solidFill>
                <a:schemeClr val="accent1">
                  <a:lumMod val="50000"/>
                </a:schemeClr>
              </a:solidFill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77043" y="3429000"/>
            <a:ext cx="39604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Министр здравоохранения Архангельской области А.А. </a:t>
            </a:r>
            <a:r>
              <a:rPr lang="ru-RU" sz="2200" b="1" dirty="0" err="1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Карпунов</a:t>
            </a:r>
            <a:r>
              <a:rPr lang="ru-RU" sz="22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к.м.н.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2938"/>
            <a:ext cx="2728293" cy="27040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041824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Информатизация здравоохранения Архангельской области: опыт, результаты, перспективы.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28293" y="5413384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апреля 2017 года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Москва</a:t>
            </a:r>
          </a:p>
        </p:txBody>
      </p:sp>
    </p:spTree>
    <p:extLst>
      <p:ext uri="{BB962C8B-B14F-4D97-AF65-F5344CB8AC3E}">
        <p14:creationId xmlns:p14="http://schemas.microsoft.com/office/powerpoint/2010/main" val="2367532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icard.ru/images/doctor_3_0/scheme_3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contrast="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80974" y="3582748"/>
            <a:ext cx="5163026" cy="3157967"/>
          </a:xfrm>
          <a:prstGeom prst="rect">
            <a:avLst/>
          </a:prstGeom>
          <a:blipFill dpi="0" rotWithShape="1">
            <a:blip r:embed="rId5">
              <a:alphaModFix amt="50000"/>
            </a:blip>
            <a:srcRect/>
            <a:tile tx="0" ty="0" sx="100000" sy="100000" flip="none" algn="tl"/>
          </a:blipFill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/>
              <a:t>Использование комплекса дистанционной передачи и консультирования ЭКГ ССМП АО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5499" y="1052736"/>
            <a:ext cx="77723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Решает следующие задачи:</a:t>
            </a:r>
          </a:p>
          <a:p>
            <a:pPr marL="228600" indent="-228600">
              <a:buAutoNum type="arabicPeriod"/>
            </a:pPr>
            <a:r>
              <a:rPr lang="ru-RU" dirty="0"/>
              <a:t>Регистрация ЭКГ фельдшерами ФАП, врачами (фельдшерами) бригад СМП, терапевтами поликлиник на приеме и на выезде к пациенту на дом, персоналом офисов общей практики</a:t>
            </a:r>
          </a:p>
          <a:p>
            <a:pPr marL="228600" indent="-228600">
              <a:buAutoNum type="arabicPeriod"/>
            </a:pPr>
            <a:r>
              <a:rPr lang="ru-RU" dirty="0"/>
              <a:t>Автоматическая обработка зарегистрированных ЭКГ программным обеспечением интернет-сервера</a:t>
            </a:r>
          </a:p>
          <a:p>
            <a:pPr marL="228600" indent="-228600">
              <a:buAutoNum type="arabicPeriod"/>
            </a:pPr>
            <a:r>
              <a:rPr lang="ru-RU" dirty="0"/>
              <a:t>Просмотр ЭКГ врачами функциональной диагностики, кардиологами на своем рабочем месте с возможностью вынесения врачебного заключения</a:t>
            </a:r>
          </a:p>
          <a:p>
            <a:pPr marL="228600" indent="-228600">
              <a:buAutoNum type="arabicPeriod"/>
            </a:pPr>
            <a:r>
              <a:rPr lang="ru-RU" dirty="0"/>
              <a:t>Дистанционное консультирования медицинского персонала, направившего ЭКГ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059074"/>
            <a:ext cx="45365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ССМП имеются 10 комплексов, находящиеся на оснащении фельдшерских обще-профильных бригад г. Архангельска и Приморского района.</a:t>
            </a:r>
          </a:p>
          <a:p>
            <a:r>
              <a:rPr lang="ru-RU" dirty="0"/>
              <a:t>За </a:t>
            </a:r>
            <a:r>
              <a:rPr lang="en-US" sz="2400" dirty="0"/>
              <a:t>I</a:t>
            </a:r>
            <a:r>
              <a:rPr lang="ru-RU" dirty="0"/>
              <a:t> квартал 2017 года передано и проконсультировано более 500 электрокардиограмм. </a:t>
            </a:r>
          </a:p>
        </p:txBody>
      </p:sp>
    </p:spTree>
    <p:extLst>
      <p:ext uri="{BB962C8B-B14F-4D97-AF65-F5344CB8AC3E}">
        <p14:creationId xmlns:p14="http://schemas.microsoft.com/office/powerpoint/2010/main" val="1446686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04056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dirty="0"/>
              <a:t>Приоритетные направления развития региональной информатизации здравоохранения</a:t>
            </a:r>
            <a:endParaRPr lang="ru-RU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700" y="908720"/>
            <a:ext cx="9036496" cy="5616624"/>
          </a:xfrm>
        </p:spPr>
        <p:txBody>
          <a:bodyPr>
            <a:noAutofit/>
          </a:bodyPr>
          <a:lstStyle/>
          <a:p>
            <a:r>
              <a:rPr lang="ru-RU" sz="2000" dirty="0"/>
              <a:t>продолжить работы по масштабированию медицинских информационных систем в МО для использования имеющегося функционала;</a:t>
            </a:r>
          </a:p>
          <a:p>
            <a:r>
              <a:rPr lang="ru-RU" sz="2000" dirty="0"/>
              <a:t>электронное взаимодействие между медицинскими организациями на основе использования сведений сервиса «Региональное хранилище электронных медицинских карт»;</a:t>
            </a:r>
          </a:p>
          <a:p>
            <a:r>
              <a:rPr lang="ru-RU" sz="2000" dirty="0"/>
              <a:t>подключение к подсистеме «Концентратор услуг» единого портала государственных услуг региональной системы электронной записи на прием к врачу;</a:t>
            </a:r>
          </a:p>
          <a:p>
            <a:r>
              <a:rPr lang="ru-RU" sz="2000" dirty="0"/>
              <a:t>создание центральной системы хранения и обмена лабораторными исследованиями;</a:t>
            </a:r>
          </a:p>
          <a:p>
            <a:r>
              <a:rPr lang="ru-RU" sz="2000" dirty="0"/>
              <a:t>развитие на базе ГБУЗ АО «Архангельской станции скорой медицинской помощи» единого центра управления скорой и неотложной медицинской помощью;</a:t>
            </a:r>
          </a:p>
          <a:p>
            <a:r>
              <a:rPr lang="ru-RU" sz="2000" dirty="0"/>
              <a:t>развитие системы телемедицинских консультаций, развитие системы дистанционной расшифровки ЭКГ;</a:t>
            </a:r>
          </a:p>
          <a:p>
            <a:r>
              <a:rPr lang="ru-RU" sz="2000" dirty="0"/>
              <a:t>создание центрального архива медицинских изображений.</a:t>
            </a:r>
          </a:p>
        </p:txBody>
      </p:sp>
    </p:spTree>
    <p:extLst>
      <p:ext uri="{BB962C8B-B14F-4D97-AF65-F5344CB8AC3E}">
        <p14:creationId xmlns:p14="http://schemas.microsoft.com/office/powerpoint/2010/main" val="749254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99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Box 2"/>
          <p:cNvSpPr txBox="1">
            <a:spLocks noChangeArrowheads="1"/>
          </p:cNvSpPr>
          <p:nvPr/>
        </p:nvSpPr>
        <p:spPr bwMode="auto">
          <a:xfrm>
            <a:off x="-25078" y="1437225"/>
            <a:ext cx="916305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sz="2000" b="1" dirty="0">
                <a:solidFill>
                  <a:srgbClr val="EEECE1">
                    <a:lumMod val="10000"/>
                  </a:srgbClr>
                </a:solidFill>
                <a:latin typeface="Bookman Old Style" pitchFamily="18" charset="0"/>
                <a:cs typeface="Times New Roman" panose="02020603050405020304" pitchFamily="18" charset="0"/>
              </a:rPr>
              <a:t>Площадь </a:t>
            </a:r>
            <a:r>
              <a:rPr lang="ru-RU" sz="2000" dirty="0">
                <a:solidFill>
                  <a:srgbClr val="EEECE1">
                    <a:lumMod val="10000"/>
                  </a:srgbClr>
                </a:solidFill>
                <a:latin typeface="Bookman Old Style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  <a:t>413 103</a:t>
            </a:r>
            <a:r>
              <a:rPr lang="ru-RU" sz="2000" dirty="0">
                <a:solidFill>
                  <a:srgbClr val="EEECE1">
                    <a:lumMod val="10000"/>
                  </a:srgbClr>
                </a:solidFill>
                <a:latin typeface="Bookman Old Style" pitchFamily="18" charset="0"/>
                <a:cs typeface="Times New Roman" panose="02020603050405020304" pitchFamily="18" charset="0"/>
              </a:rPr>
              <a:t> км² (</a:t>
            </a:r>
            <a:r>
              <a:rPr lang="ru-RU" sz="2000" b="1" dirty="0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  <a:t>3,45</a:t>
            </a:r>
            <a:r>
              <a:rPr lang="ru-RU" sz="2000" dirty="0">
                <a:solidFill>
                  <a:srgbClr val="EEECE1">
                    <a:lumMod val="10000"/>
                  </a:srgbClr>
                </a:solidFill>
                <a:latin typeface="Bookman Old Style" pitchFamily="18" charset="0"/>
                <a:cs typeface="Times New Roman" panose="02020603050405020304" pitchFamily="18" charset="0"/>
              </a:rPr>
              <a:t>% площади РФ)</a:t>
            </a:r>
          </a:p>
          <a:p>
            <a:pPr>
              <a:buNone/>
            </a:pPr>
            <a:r>
              <a:rPr lang="ru-RU" altLang="ru-RU" sz="2000" b="1" dirty="0">
                <a:solidFill>
                  <a:srgbClr val="EEECE1">
                    <a:lumMod val="10000"/>
                  </a:srgbClr>
                </a:solidFill>
                <a:latin typeface="Bookman Old Style" pitchFamily="18" charset="0"/>
                <a:cs typeface="Times New Roman" panose="02020603050405020304" pitchFamily="18" charset="0"/>
              </a:rPr>
              <a:t>Население -  </a:t>
            </a:r>
            <a:r>
              <a:rPr lang="ru-RU" altLang="ru-RU" sz="2000" b="1" dirty="0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  <a:t>1  122 266</a:t>
            </a:r>
            <a:r>
              <a:rPr lang="ru-RU" altLang="ru-RU" sz="2000" b="1" dirty="0">
                <a:solidFill>
                  <a:srgbClr val="EEECE1">
                    <a:lumMod val="10000"/>
                  </a:srgbClr>
                </a:solidFill>
                <a:latin typeface="Bookman Old Style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EEECE1">
                    <a:lumMod val="10000"/>
                  </a:srgbClr>
                </a:solidFill>
                <a:latin typeface="Bookman Old Style" pitchFamily="18" charset="0"/>
                <a:cs typeface="Times New Roman" panose="02020603050405020304" pitchFamily="18" charset="0"/>
              </a:rPr>
              <a:t>чел. (01.01.2017)</a:t>
            </a:r>
          </a:p>
          <a:p>
            <a:pPr algn="ctr">
              <a:buNone/>
            </a:pPr>
            <a:endParaRPr lang="ru-RU" sz="2000" dirty="0">
              <a:solidFill>
                <a:srgbClr val="EEECE1">
                  <a:lumMod val="10000"/>
                </a:srgbClr>
              </a:solidFill>
              <a:latin typeface="Bookman Old Style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Арктическая зона Архангельской области: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2000" b="1" dirty="0">
                <a:solidFill>
                  <a:srgbClr val="EEECE1">
                    <a:lumMod val="10000"/>
                  </a:srgbClr>
                </a:solidFill>
                <a:latin typeface="Bookman Old Style" pitchFamily="18" charset="0"/>
                <a:cs typeface="Times New Roman" panose="02020603050405020304" pitchFamily="18" charset="0"/>
              </a:rPr>
              <a:t>Площадь</a:t>
            </a:r>
            <a:r>
              <a:rPr lang="ru-RU" sz="2000" dirty="0">
                <a:solidFill>
                  <a:srgbClr val="EEECE1">
                    <a:lumMod val="10000"/>
                  </a:srgbClr>
                </a:solidFill>
                <a:latin typeface="Bookman Old Style" pitchFamily="18" charset="0"/>
                <a:cs typeface="Times New Roman" panose="02020603050405020304" pitchFamily="18" charset="0"/>
              </a:rPr>
              <a:t>    – </a:t>
            </a:r>
            <a:r>
              <a:rPr lang="ru-RU" sz="2000" b="1" dirty="0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  <a:t>187 754,3 </a:t>
            </a:r>
            <a:r>
              <a:rPr lang="ru-RU" sz="2000" dirty="0">
                <a:solidFill>
                  <a:srgbClr val="EEECE1">
                    <a:lumMod val="10000"/>
                  </a:srgbClr>
                </a:solidFill>
                <a:latin typeface="Bookman Old Style" pitchFamily="18" charset="0"/>
                <a:cs typeface="Times New Roman" panose="02020603050405020304" pitchFamily="18" charset="0"/>
              </a:rPr>
              <a:t>км² ≈ </a:t>
            </a:r>
            <a:r>
              <a:rPr lang="ru-RU" sz="2000" b="1" dirty="0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  <a:t>5</a:t>
            </a:r>
            <a:r>
              <a:rPr lang="ru-RU" sz="2000" b="1" dirty="0">
                <a:solidFill>
                  <a:srgbClr val="EEECE1">
                    <a:lumMod val="10000"/>
                  </a:srgbClr>
                </a:solidFill>
                <a:latin typeface="Bookman Old Style" pitchFamily="18" charset="0"/>
                <a:cs typeface="Times New Roman" panose="02020603050405020304" pitchFamily="18" charset="0"/>
              </a:rPr>
              <a:t> % площади АЗ РФ</a:t>
            </a:r>
            <a:endParaRPr lang="ru-RU" sz="2000" dirty="0">
              <a:solidFill>
                <a:prstClr val="black"/>
              </a:solidFill>
              <a:latin typeface="Bookman Old Style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2000" b="1" dirty="0">
                <a:solidFill>
                  <a:srgbClr val="EEECE1">
                    <a:lumMod val="10000"/>
                  </a:srgbClr>
                </a:solidFill>
                <a:latin typeface="Bookman Old Style" pitchFamily="18" charset="0"/>
                <a:cs typeface="Times New Roman" panose="02020603050405020304" pitchFamily="18" charset="0"/>
              </a:rPr>
              <a:t>Население </a:t>
            </a:r>
            <a:r>
              <a:rPr lang="ru-RU" sz="2000" dirty="0">
                <a:solidFill>
                  <a:srgbClr val="EEECE1">
                    <a:lumMod val="10000"/>
                  </a:srgbClr>
                </a:solidFill>
                <a:latin typeface="Bookman Old Style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  <a:t>652 867 </a:t>
            </a:r>
            <a:r>
              <a:rPr lang="ru-RU" sz="2000" dirty="0">
                <a:solidFill>
                  <a:srgbClr val="EEECE1">
                    <a:lumMod val="10000"/>
                  </a:srgbClr>
                </a:solidFill>
                <a:latin typeface="Bookman Old Style" pitchFamily="18" charset="0"/>
                <a:cs typeface="Times New Roman" panose="02020603050405020304" pitchFamily="18" charset="0"/>
              </a:rPr>
              <a:t>чел. (</a:t>
            </a:r>
            <a:r>
              <a:rPr lang="ru-RU" sz="2000" dirty="0">
                <a:solidFill>
                  <a:prstClr val="black"/>
                </a:solidFill>
                <a:latin typeface="Bookman Old Style" pitchFamily="18" charset="0"/>
                <a:cs typeface="Times New Roman" panose="02020603050405020304" pitchFamily="18" charset="0"/>
              </a:rPr>
              <a:t>01.01.2016</a:t>
            </a:r>
            <a:r>
              <a:rPr lang="ru-RU" sz="2000" dirty="0">
                <a:solidFill>
                  <a:srgbClr val="EEECE1">
                    <a:lumMod val="10000"/>
                  </a:srgbClr>
                </a:solidFill>
                <a:latin typeface="Bookman Old Style" pitchFamily="18" charset="0"/>
                <a:cs typeface="Times New Roman" panose="02020603050405020304" pitchFamily="18" charset="0"/>
              </a:rPr>
              <a:t>) ≈ </a:t>
            </a:r>
            <a:r>
              <a:rPr lang="ru-RU" sz="2000" b="1" dirty="0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  <a:t>28,2</a:t>
            </a:r>
            <a:r>
              <a:rPr lang="ru-RU" sz="2000" b="1" dirty="0">
                <a:solidFill>
                  <a:srgbClr val="EEECE1">
                    <a:lumMod val="10000"/>
                  </a:srgbClr>
                </a:solidFill>
                <a:latin typeface="Bookman Old Style" pitchFamily="18" charset="0"/>
                <a:cs typeface="Times New Roman" panose="02020603050405020304" pitchFamily="18" charset="0"/>
              </a:rPr>
              <a:t> % населения АЗ РФ</a:t>
            </a:r>
          </a:p>
        </p:txBody>
      </p:sp>
      <p:sp>
        <p:nvSpPr>
          <p:cNvPr id="11270" name="TextBox 8"/>
          <p:cNvSpPr txBox="1">
            <a:spLocks noChangeArrowheads="1"/>
          </p:cNvSpPr>
          <p:nvPr/>
        </p:nvSpPr>
        <p:spPr bwMode="auto">
          <a:xfrm>
            <a:off x="-15205" y="660388"/>
            <a:ext cx="92217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Архангельская область - крупнейший по площади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субъект в европейской части России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771798" y="4319644"/>
            <a:ext cx="6264697" cy="2147335"/>
            <a:chOff x="2699790" y="4005380"/>
            <a:chExt cx="6264697" cy="2147335"/>
          </a:xfrm>
        </p:grpSpPr>
        <p:sp>
          <p:nvSpPr>
            <p:cNvPr id="6" name="Полилиния 5"/>
            <p:cNvSpPr/>
            <p:nvPr/>
          </p:nvSpPr>
          <p:spPr>
            <a:xfrm>
              <a:off x="2699792" y="4005380"/>
              <a:ext cx="6264695" cy="518804"/>
            </a:xfrm>
            <a:custGeom>
              <a:avLst/>
              <a:gdLst>
                <a:gd name="connsiteX0" fmla="*/ 0 w 6264695"/>
                <a:gd name="connsiteY0" fmla="*/ 0 h 518804"/>
                <a:gd name="connsiteX1" fmla="*/ 6264695 w 6264695"/>
                <a:gd name="connsiteY1" fmla="*/ 0 h 518804"/>
                <a:gd name="connsiteX2" fmla="*/ 6264695 w 6264695"/>
                <a:gd name="connsiteY2" fmla="*/ 518804 h 518804"/>
                <a:gd name="connsiteX3" fmla="*/ 0 w 6264695"/>
                <a:gd name="connsiteY3" fmla="*/ 518804 h 518804"/>
                <a:gd name="connsiteX4" fmla="*/ 0 w 6264695"/>
                <a:gd name="connsiteY4" fmla="*/ 0 h 51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4695" h="518804">
                  <a:moveTo>
                    <a:pt x="0" y="0"/>
                  </a:moveTo>
                  <a:lnTo>
                    <a:pt x="6264695" y="0"/>
                  </a:lnTo>
                  <a:lnTo>
                    <a:pt x="6264695" y="518804"/>
                  </a:lnTo>
                  <a:lnTo>
                    <a:pt x="0" y="5188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0" kern="12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низкая плотность населения (2,74   чел/кв. км (без НАО)</a:t>
              </a:r>
            </a:p>
          </p:txBody>
        </p:sp>
        <p:sp>
          <p:nvSpPr>
            <p:cNvPr id="7" name="Прямая соединительная линия 6"/>
            <p:cNvSpPr/>
            <p:nvPr/>
          </p:nvSpPr>
          <p:spPr>
            <a:xfrm>
              <a:off x="2699792" y="4524184"/>
              <a:ext cx="6264695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2699792" y="4524184"/>
              <a:ext cx="6264695" cy="518804"/>
            </a:xfrm>
            <a:custGeom>
              <a:avLst/>
              <a:gdLst>
                <a:gd name="connsiteX0" fmla="*/ 0 w 6264695"/>
                <a:gd name="connsiteY0" fmla="*/ 0 h 518804"/>
                <a:gd name="connsiteX1" fmla="*/ 6264695 w 6264695"/>
                <a:gd name="connsiteY1" fmla="*/ 0 h 518804"/>
                <a:gd name="connsiteX2" fmla="*/ 6264695 w 6264695"/>
                <a:gd name="connsiteY2" fmla="*/ 518804 h 518804"/>
                <a:gd name="connsiteX3" fmla="*/ 0 w 6264695"/>
                <a:gd name="connsiteY3" fmla="*/ 518804 h 518804"/>
                <a:gd name="connsiteX4" fmla="*/ 0 w 6264695"/>
                <a:gd name="connsiteY4" fmla="*/ 0 h 51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4695" h="518804">
                  <a:moveTo>
                    <a:pt x="0" y="0"/>
                  </a:moveTo>
                  <a:lnTo>
                    <a:pt x="6264695" y="0"/>
                  </a:lnTo>
                  <a:lnTo>
                    <a:pt x="6264695" y="518804"/>
                  </a:lnTo>
                  <a:lnTo>
                    <a:pt x="0" y="51880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0" kern="12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наличие водных преград</a:t>
              </a:r>
            </a:p>
          </p:txBody>
        </p:sp>
        <p:sp>
          <p:nvSpPr>
            <p:cNvPr id="9" name="Прямая соединительная линия 8"/>
            <p:cNvSpPr/>
            <p:nvPr/>
          </p:nvSpPr>
          <p:spPr>
            <a:xfrm>
              <a:off x="2699792" y="5042988"/>
              <a:ext cx="6264695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2699792" y="5042988"/>
              <a:ext cx="6264695" cy="518804"/>
            </a:xfrm>
            <a:custGeom>
              <a:avLst/>
              <a:gdLst>
                <a:gd name="connsiteX0" fmla="*/ 0 w 6264695"/>
                <a:gd name="connsiteY0" fmla="*/ 0 h 518804"/>
                <a:gd name="connsiteX1" fmla="*/ 6264695 w 6264695"/>
                <a:gd name="connsiteY1" fmla="*/ 0 h 518804"/>
                <a:gd name="connsiteX2" fmla="*/ 6264695 w 6264695"/>
                <a:gd name="connsiteY2" fmla="*/ 518804 h 518804"/>
                <a:gd name="connsiteX3" fmla="*/ 0 w 6264695"/>
                <a:gd name="connsiteY3" fmla="*/ 518804 h 518804"/>
                <a:gd name="connsiteX4" fmla="*/ 0 w 6264695"/>
                <a:gd name="connsiteY4" fmla="*/ 0 h 51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4695" h="518804">
                  <a:moveTo>
                    <a:pt x="0" y="0"/>
                  </a:moveTo>
                  <a:lnTo>
                    <a:pt x="6264695" y="0"/>
                  </a:lnTo>
                  <a:lnTo>
                    <a:pt x="6264695" y="518804"/>
                  </a:lnTo>
                  <a:lnTo>
                    <a:pt x="0" y="5188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0" kern="12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удаленность от ближайшей медицинской организации</a:t>
              </a:r>
            </a:p>
          </p:txBody>
        </p:sp>
        <p:sp>
          <p:nvSpPr>
            <p:cNvPr id="12" name="Прямая соединительная линия 11"/>
            <p:cNvSpPr/>
            <p:nvPr/>
          </p:nvSpPr>
          <p:spPr>
            <a:xfrm>
              <a:off x="2699792" y="5561793"/>
              <a:ext cx="6264695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2699792" y="5561793"/>
              <a:ext cx="6264695" cy="518804"/>
            </a:xfrm>
            <a:custGeom>
              <a:avLst/>
              <a:gdLst>
                <a:gd name="connsiteX0" fmla="*/ 0 w 6264695"/>
                <a:gd name="connsiteY0" fmla="*/ 0 h 518804"/>
                <a:gd name="connsiteX1" fmla="*/ 6264695 w 6264695"/>
                <a:gd name="connsiteY1" fmla="*/ 0 h 518804"/>
                <a:gd name="connsiteX2" fmla="*/ 6264695 w 6264695"/>
                <a:gd name="connsiteY2" fmla="*/ 518804 h 518804"/>
                <a:gd name="connsiteX3" fmla="*/ 0 w 6264695"/>
                <a:gd name="connsiteY3" fmla="*/ 518804 h 518804"/>
                <a:gd name="connsiteX4" fmla="*/ 0 w 6264695"/>
                <a:gd name="connsiteY4" fmla="*/ 0 h 51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4695" h="518804">
                  <a:moveTo>
                    <a:pt x="0" y="0"/>
                  </a:moveTo>
                  <a:lnTo>
                    <a:pt x="6264695" y="0"/>
                  </a:lnTo>
                  <a:lnTo>
                    <a:pt x="6264695" y="518804"/>
                  </a:lnTo>
                  <a:lnTo>
                    <a:pt x="0" y="51880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0" kern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2699790" y="5633911"/>
              <a:ext cx="6264695" cy="518804"/>
            </a:xfrm>
            <a:custGeom>
              <a:avLst/>
              <a:gdLst>
                <a:gd name="connsiteX0" fmla="*/ 0 w 6264695"/>
                <a:gd name="connsiteY0" fmla="*/ 0 h 518804"/>
                <a:gd name="connsiteX1" fmla="*/ 6264695 w 6264695"/>
                <a:gd name="connsiteY1" fmla="*/ 0 h 518804"/>
                <a:gd name="connsiteX2" fmla="*/ 6264695 w 6264695"/>
                <a:gd name="connsiteY2" fmla="*/ 518804 h 518804"/>
                <a:gd name="connsiteX3" fmla="*/ 0 w 6264695"/>
                <a:gd name="connsiteY3" fmla="*/ 518804 h 518804"/>
                <a:gd name="connsiteX4" fmla="*/ 0 w 6264695"/>
                <a:gd name="connsiteY4" fmla="*/ 0 h 51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4695" h="518804">
                  <a:moveTo>
                    <a:pt x="0" y="0"/>
                  </a:moveTo>
                  <a:lnTo>
                    <a:pt x="6264695" y="0"/>
                  </a:lnTo>
                  <a:lnTo>
                    <a:pt x="6264695" y="518804"/>
                  </a:lnTo>
                  <a:lnTo>
                    <a:pt x="0" y="5188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0" kern="12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недостаточное покрытие территории связью</a:t>
              </a:r>
            </a:p>
          </p:txBody>
        </p:sp>
      </p:grpSp>
      <p:sp>
        <p:nvSpPr>
          <p:cNvPr id="11274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64638" cy="74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4400" b="1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Общая характеристика региона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55776" y="3750200"/>
            <a:ext cx="25922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2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Особенности:</a:t>
            </a:r>
            <a:endParaRPr lang="ru-RU" sz="2200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2938"/>
            <a:ext cx="2728293" cy="270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17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0" r="1805"/>
          <a:stretch/>
        </p:blipFill>
        <p:spPr bwMode="auto">
          <a:xfrm>
            <a:off x="405656" y="1185062"/>
            <a:ext cx="7071127" cy="481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35125" y="1915379"/>
            <a:ext cx="6209084" cy="2953781"/>
          </a:xfrm>
          <a:prstGeom prst="rect">
            <a:avLst/>
          </a:prstGeom>
          <a:solidFill>
            <a:srgbClr val="AB9455">
              <a:alpha val="4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32" y="3445612"/>
            <a:ext cx="6046974" cy="83099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Региональный сегмент ЕГИСЗ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Архангельской области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6404" y="4276609"/>
            <a:ext cx="1499291" cy="432048"/>
          </a:xfrm>
          <a:prstGeom prst="roundRect">
            <a:avLst/>
          </a:prstGeom>
          <a:solidFill>
            <a:schemeClr val="accent6"/>
          </a:solidFill>
          <a:ln w="349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Электронный рецепт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361628" y="6081583"/>
            <a:ext cx="908322" cy="430113"/>
          </a:xfrm>
          <a:prstGeom prst="rect">
            <a:avLst/>
          </a:prstGeom>
          <a:solidFill>
            <a:srgbClr val="99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МИС МО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36404" y="2159168"/>
            <a:ext cx="5923901" cy="1286444"/>
            <a:chOff x="1823927" y="1734222"/>
            <a:chExt cx="6563600" cy="1286444"/>
          </a:xfrm>
        </p:grpSpPr>
        <p:sp>
          <p:nvSpPr>
            <p:cNvPr id="100" name="Скругленный прямоугольник 99"/>
            <p:cNvSpPr/>
            <p:nvPr/>
          </p:nvSpPr>
          <p:spPr>
            <a:xfrm>
              <a:off x="1823927" y="1734222"/>
              <a:ext cx="6563600" cy="1286444"/>
            </a:xfrm>
            <a:prstGeom prst="roundRect">
              <a:avLst>
                <a:gd name="adj" fmla="val 7983"/>
              </a:avLst>
            </a:prstGeom>
            <a:solidFill>
              <a:srgbClr val="FDE1A9">
                <a:alpha val="23000"/>
              </a:srgbClr>
            </a:solidFill>
            <a:ln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102" name="Скругленный прямоугольник 101"/>
            <p:cNvSpPr/>
            <p:nvPr/>
          </p:nvSpPr>
          <p:spPr>
            <a:xfrm>
              <a:off x="6516909" y="2395940"/>
              <a:ext cx="1779942" cy="476130"/>
            </a:xfrm>
            <a:prstGeom prst="roundRect">
              <a:avLst/>
            </a:prstGeom>
            <a:solidFill>
              <a:srgbClr val="FFC000"/>
            </a:solidFill>
            <a:ln w="3492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Портал госпитализации</a:t>
              </a:r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1946023" y="2373056"/>
              <a:ext cx="4309437" cy="499013"/>
            </a:xfrm>
            <a:prstGeom prst="roundRect">
              <a:avLst/>
            </a:prstGeom>
            <a:solidFill>
              <a:srgbClr val="92D050"/>
            </a:solidFill>
            <a:ln w="3492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Электронная запись на прием к врачу </a:t>
              </a:r>
            </a:p>
          </p:txBody>
        </p:sp>
        <p:sp>
          <p:nvSpPr>
            <p:cNvPr id="104" name="Скругленный прямоугольник 103"/>
            <p:cNvSpPr/>
            <p:nvPr/>
          </p:nvSpPr>
          <p:spPr>
            <a:xfrm>
              <a:off x="1946023" y="1841320"/>
              <a:ext cx="4309437" cy="371830"/>
            </a:xfrm>
            <a:prstGeom prst="roundRect">
              <a:avLst/>
            </a:prstGeom>
            <a:solidFill>
              <a:srgbClr val="92D050"/>
            </a:solidFill>
            <a:ln w="3492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Электронная медицинская карта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25134" y="908720"/>
            <a:ext cx="7331242" cy="489065"/>
            <a:chOff x="1592723" y="924559"/>
            <a:chExt cx="6063371" cy="489065"/>
          </a:xfrm>
        </p:grpSpPr>
        <p:sp>
          <p:nvSpPr>
            <p:cNvPr id="42" name="TextBox 41"/>
            <p:cNvSpPr txBox="1"/>
            <p:nvPr/>
          </p:nvSpPr>
          <p:spPr>
            <a:xfrm>
              <a:off x="1592723" y="951959"/>
              <a:ext cx="1224136" cy="4616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ФЭР 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541812" y="924559"/>
              <a:ext cx="1224136" cy="4616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ИЭМК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431958" y="924559"/>
              <a:ext cx="1224136" cy="4616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ФОМС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516216" y="2060848"/>
            <a:ext cx="13658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ТФОМС</a:t>
            </a: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251520" y="233076"/>
            <a:ext cx="8865537" cy="5316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2500" b="1"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Региональный сегмент единой информационной системы в сфере здравоохранения АО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75358" y="5431577"/>
            <a:ext cx="6604953" cy="26600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58 </a:t>
            </a:r>
            <a:r>
              <a:rPr lang="ru-RU" b="1" dirty="0">
                <a:solidFill>
                  <a:schemeClr val="tx1"/>
                </a:solidFill>
                <a:sym typeface="Wingdings" panose="05000000000000000000" pitchFamily="2" charset="2"/>
              </a:rPr>
              <a:t>медицинских организаций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2" name="Двойная стрелка вверх/вниз 61"/>
          <p:cNvSpPr/>
          <p:nvPr/>
        </p:nvSpPr>
        <p:spPr>
          <a:xfrm flipH="1">
            <a:off x="3131840" y="4856461"/>
            <a:ext cx="235986" cy="562416"/>
          </a:xfrm>
          <a:prstGeom prst="up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Двойная стрелка вверх/вниз 66"/>
          <p:cNvSpPr/>
          <p:nvPr/>
        </p:nvSpPr>
        <p:spPr>
          <a:xfrm rot="10800000">
            <a:off x="7097327" y="2452179"/>
            <a:ext cx="282985" cy="2966695"/>
          </a:xfrm>
          <a:prstGeom prst="upDownArrow">
            <a:avLst>
              <a:gd name="adj1" fmla="val 36211"/>
              <a:gd name="adj2" fmla="val 5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232563" y="1396937"/>
            <a:ext cx="6138334" cy="606474"/>
            <a:chOff x="1987472" y="1412776"/>
            <a:chExt cx="5872139" cy="606474"/>
          </a:xfrm>
        </p:grpSpPr>
        <p:sp>
          <p:nvSpPr>
            <p:cNvPr id="47" name="Двойная стрелка вверх/вниз 46"/>
            <p:cNvSpPr/>
            <p:nvPr/>
          </p:nvSpPr>
          <p:spPr>
            <a:xfrm flipH="1">
              <a:off x="1987472" y="1412777"/>
              <a:ext cx="272481" cy="606473"/>
            </a:xfrm>
            <a:prstGeom prst="upDown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Двойная стрелка вверх/вниз 51"/>
            <p:cNvSpPr/>
            <p:nvPr/>
          </p:nvSpPr>
          <p:spPr>
            <a:xfrm flipH="1">
              <a:off x="4217697" y="1412776"/>
              <a:ext cx="272481" cy="553635"/>
            </a:xfrm>
            <a:prstGeom prst="upDown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Двойная стрелка вверх/вниз 67"/>
            <p:cNvSpPr/>
            <p:nvPr/>
          </p:nvSpPr>
          <p:spPr>
            <a:xfrm>
              <a:off x="7593077" y="1413624"/>
              <a:ext cx="266534" cy="605626"/>
            </a:xfrm>
            <a:prstGeom prst="upDownArrow">
              <a:avLst>
                <a:gd name="adj1" fmla="val 36211"/>
                <a:gd name="adj2" fmla="val 50000"/>
              </a:avLst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4" name="Стрелка вниз 43"/>
          <p:cNvSpPr/>
          <p:nvPr/>
        </p:nvSpPr>
        <p:spPr>
          <a:xfrm>
            <a:off x="724138" y="5647600"/>
            <a:ext cx="192036" cy="427629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низ 44"/>
          <p:cNvSpPr/>
          <p:nvPr/>
        </p:nvSpPr>
        <p:spPr>
          <a:xfrm>
            <a:off x="2861670" y="5722433"/>
            <a:ext cx="192036" cy="33985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931569" y="4276609"/>
            <a:ext cx="1056256" cy="432048"/>
          </a:xfrm>
          <a:prstGeom prst="roundRect">
            <a:avLst/>
          </a:prstGeom>
          <a:solidFill>
            <a:schemeClr val="accent6"/>
          </a:solidFill>
          <a:ln w="349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ИПРА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3059832" y="4295328"/>
            <a:ext cx="1271228" cy="432048"/>
          </a:xfrm>
          <a:prstGeom prst="roundRect">
            <a:avLst/>
          </a:prstGeom>
          <a:solidFill>
            <a:schemeClr val="accent6"/>
          </a:solidFill>
          <a:ln w="349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Смертность</a:t>
            </a:r>
          </a:p>
        </p:txBody>
      </p:sp>
      <p:sp>
        <p:nvSpPr>
          <p:cNvPr id="38" name="Стрелка вниз 37"/>
          <p:cNvSpPr/>
          <p:nvPr/>
        </p:nvSpPr>
        <p:spPr>
          <a:xfrm>
            <a:off x="5072262" y="5697584"/>
            <a:ext cx="192036" cy="373835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6804248" y="6079551"/>
            <a:ext cx="1061060" cy="430113"/>
          </a:xfrm>
          <a:prstGeom prst="rect">
            <a:avLst/>
          </a:prstGeom>
          <a:solidFill>
            <a:srgbClr val="99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СМП</a:t>
            </a:r>
          </a:p>
        </p:txBody>
      </p:sp>
      <p:sp>
        <p:nvSpPr>
          <p:cNvPr id="49" name="Стрелка вниз 48"/>
          <p:cNvSpPr/>
          <p:nvPr/>
        </p:nvSpPr>
        <p:spPr>
          <a:xfrm>
            <a:off x="7236296" y="5720401"/>
            <a:ext cx="192036" cy="33985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716016" y="2266266"/>
            <a:ext cx="1432931" cy="432048"/>
          </a:xfrm>
          <a:prstGeom prst="roundRect">
            <a:avLst/>
          </a:prstGeom>
          <a:solidFill>
            <a:srgbClr val="FFC000"/>
          </a:solidFill>
          <a:ln w="349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Портал врача</a:t>
            </a:r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4283968" y="2396398"/>
            <a:ext cx="513936" cy="15580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395402" y="4310756"/>
            <a:ext cx="1760774" cy="432048"/>
          </a:xfrm>
          <a:prstGeom prst="roundRect">
            <a:avLst/>
          </a:prstGeom>
          <a:solidFill>
            <a:schemeClr val="accent6"/>
          </a:solidFill>
          <a:ln w="349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ЕС диспетчеризации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6317830" y="2868215"/>
            <a:ext cx="811630" cy="344761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511550" y="6095231"/>
            <a:ext cx="908322" cy="430113"/>
          </a:xfrm>
          <a:prstGeom prst="rect">
            <a:avLst/>
          </a:prstGeom>
          <a:solidFill>
            <a:srgbClr val="99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МИС МО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716016" y="6095231"/>
            <a:ext cx="908322" cy="430113"/>
          </a:xfrm>
          <a:prstGeom prst="rect">
            <a:avLst/>
          </a:prstGeom>
          <a:solidFill>
            <a:srgbClr val="99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МИС МО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24328" y="2852936"/>
            <a:ext cx="305222" cy="26364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812360" y="2420888"/>
            <a:ext cx="13885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Передача </a:t>
            </a:r>
          </a:p>
          <a:p>
            <a:r>
              <a:rPr lang="ru-RU" sz="1600" dirty="0"/>
              <a:t>данных на</a:t>
            </a:r>
          </a:p>
          <a:p>
            <a:r>
              <a:rPr lang="ru-RU" sz="1600" dirty="0"/>
              <a:t>федеральный</a:t>
            </a:r>
          </a:p>
          <a:p>
            <a:r>
              <a:rPr lang="ru-RU" sz="1600" dirty="0"/>
              <a:t>уровень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524328" y="3717032"/>
            <a:ext cx="305222" cy="263649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7809176" y="3573016"/>
            <a:ext cx="1443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Региональный</a:t>
            </a:r>
          </a:p>
          <a:p>
            <a:r>
              <a:rPr lang="ru-RU" sz="1600" dirty="0"/>
              <a:t>сервис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7524328" y="4509120"/>
            <a:ext cx="305222" cy="26364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7812360" y="4221088"/>
            <a:ext cx="11834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Сервисы в </a:t>
            </a:r>
          </a:p>
          <a:p>
            <a:r>
              <a:rPr lang="ru-RU" sz="1600" dirty="0"/>
              <a:t>стадии </a:t>
            </a:r>
          </a:p>
          <a:p>
            <a:r>
              <a:rPr lang="ru-RU" sz="1600" dirty="0"/>
              <a:t>разработки</a:t>
            </a:r>
          </a:p>
        </p:txBody>
      </p:sp>
    </p:spTree>
    <p:extLst>
      <p:ext uri="{BB962C8B-B14F-4D97-AF65-F5344CB8AC3E}">
        <p14:creationId xmlns:p14="http://schemas.microsoft.com/office/powerpoint/2010/main" val="1061966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20466904"/>
              </p:ext>
            </p:extLst>
          </p:nvPr>
        </p:nvGraphicFramePr>
        <p:xfrm>
          <a:off x="3851920" y="3140968"/>
          <a:ext cx="5015880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46621" y="116632"/>
            <a:ext cx="8252792" cy="576064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2500" b="1"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sym typeface="Thonburi Bold" pitchFamily="-84" charset="0"/>
              </a:rPr>
              <a:t>«Интегрированная электронная </a:t>
            </a:r>
          </a:p>
          <a:p>
            <a:r>
              <a:rPr lang="ru-RU" alt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sym typeface="Thonburi Bold" pitchFamily="-84" charset="0"/>
              </a:rPr>
              <a:t>медицинская карта»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9609" y="3501008"/>
            <a:ext cx="2873251" cy="1671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Количество территориально выделенных подразделений, передающих ИЭМК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164485806"/>
              </p:ext>
            </p:extLst>
          </p:nvPr>
        </p:nvGraphicFramePr>
        <p:xfrm>
          <a:off x="107504" y="5013176"/>
          <a:ext cx="3576656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7897286"/>
              </p:ext>
            </p:extLst>
          </p:nvPr>
        </p:nvGraphicFramePr>
        <p:xfrm>
          <a:off x="179513" y="462360"/>
          <a:ext cx="8650360" cy="3110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69553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60049378"/>
              </p:ext>
            </p:extLst>
          </p:nvPr>
        </p:nvGraphicFramePr>
        <p:xfrm>
          <a:off x="4355976" y="3356992"/>
          <a:ext cx="4608511" cy="3103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3960" y="2189763"/>
            <a:ext cx="27363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2" indent="-177800">
              <a:buFont typeface="Calibri" panose="020F0502020204030204" pitchFamily="34" charset="0"/>
              <a:buChar char="‒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на прием;</a:t>
            </a:r>
          </a:p>
          <a:p>
            <a:pPr marL="177800" lvl="2" indent="-177800">
              <a:buFont typeface="Calibri" panose="020F0502020204030204" pitchFamily="34" charset="0"/>
              <a:buChar char="‒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записи;</a:t>
            </a:r>
          </a:p>
          <a:p>
            <a:pPr marL="177800" lvl="2" indent="-177800">
              <a:buFont typeface="Calibri" panose="020F0502020204030204" pitchFamily="34" charset="0"/>
              <a:buChar char="‒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ожидания;</a:t>
            </a:r>
          </a:p>
          <a:p>
            <a:pPr marL="177800" lvl="2" indent="-177800">
              <a:buFont typeface="Calibri" panose="020F0502020204030204" pitchFamily="34" charset="0"/>
              <a:buChar char="‒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обратной связи с МО;</a:t>
            </a:r>
          </a:p>
          <a:p>
            <a:pPr marL="177800" lvl="2" indent="-177800">
              <a:buFont typeface="Calibri" panose="020F0502020204030204" pitchFamily="34" charset="0"/>
              <a:buChar char="‒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оказанной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мед.помощи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ЭМК (тестовый режим)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858" y="695996"/>
            <a:ext cx="5690842" cy="238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7504" y="573648"/>
            <a:ext cx="3491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портале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zdrav29.ru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 функционал 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«Личного кабинета» с аутентификацией 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систему ЕСИА: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363272" cy="648072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500" b="1" dirty="0">
                <a:cs typeface="Times New Roman" panose="02020603050405020304" pitchFamily="18" charset="0"/>
              </a:rPr>
              <a:t>Электронная запись на приём к врачу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9258" y="4251604"/>
            <a:ext cx="4602782" cy="5455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Bookman Old Style" panose="02050604050505020204" pitchFamily="18" charset="0"/>
              </a:rPr>
              <a:t>Количество территориально выделенных электронных регистратур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712387212"/>
              </p:ext>
            </p:extLst>
          </p:nvPr>
        </p:nvGraphicFramePr>
        <p:xfrm>
          <a:off x="539552" y="4653137"/>
          <a:ext cx="3744416" cy="2016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49223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Штриховая стрелка вправо 19"/>
          <p:cNvSpPr/>
          <p:nvPr/>
        </p:nvSpPr>
        <p:spPr>
          <a:xfrm>
            <a:off x="1030128" y="4208624"/>
            <a:ext cx="4545980" cy="2627936"/>
          </a:xfrm>
          <a:prstGeom prst="stripedRightArrow">
            <a:avLst/>
          </a:prstGeom>
          <a:solidFill>
            <a:schemeClr val="accent6">
              <a:lumMod val="20000"/>
              <a:lumOff val="8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8" t="-1196" r="29064" b="1196"/>
          <a:stretch/>
        </p:blipFill>
        <p:spPr>
          <a:xfrm>
            <a:off x="3264852" y="1554124"/>
            <a:ext cx="1711876" cy="23251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4" y="1820652"/>
            <a:ext cx="1641113" cy="1641113"/>
          </a:xfrm>
          <a:prstGeom prst="rect">
            <a:avLst/>
          </a:prstGeom>
        </p:spPr>
      </p:pic>
      <p:sp>
        <p:nvSpPr>
          <p:cNvPr id="48" name="Облако 47"/>
          <p:cNvSpPr/>
          <p:nvPr/>
        </p:nvSpPr>
        <p:spPr>
          <a:xfrm rot="20789432">
            <a:off x="1250249" y="3355096"/>
            <a:ext cx="1360598" cy="883824"/>
          </a:xfrm>
          <a:prstGeom prst="cloud">
            <a:avLst/>
          </a:prstGeom>
          <a:gradFill>
            <a:gsLst>
              <a:gs pos="0">
                <a:srgbClr val="5E9EFF"/>
              </a:gs>
              <a:gs pos="22000">
                <a:srgbClr val="85C2FF">
                  <a:alpha val="56000"/>
                </a:srgbClr>
              </a:gs>
              <a:gs pos="59000">
                <a:srgbClr val="C4D6EB"/>
              </a:gs>
              <a:gs pos="100000">
                <a:srgbClr val="FFEBFA"/>
              </a:gs>
            </a:gsLst>
            <a:lin ang="16200000" scaled="1"/>
          </a:gradFill>
          <a:ln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гнутая вниз стрелка 7"/>
          <p:cNvSpPr/>
          <p:nvPr/>
        </p:nvSpPr>
        <p:spPr>
          <a:xfrm>
            <a:off x="987354" y="3461766"/>
            <a:ext cx="2277498" cy="592754"/>
          </a:xfrm>
          <a:prstGeom prst="curvedUpArrow">
            <a:avLst>
              <a:gd name="adj1" fmla="val 25000"/>
              <a:gd name="adj2" fmla="val 69414"/>
              <a:gd name="adj3" fmla="val 25000"/>
            </a:avLst>
          </a:prstGeom>
          <a:solidFill>
            <a:srgbClr val="00B050"/>
          </a:solidFill>
          <a:ln>
            <a:solidFill>
              <a:srgbClr val="00B050"/>
            </a:solidFill>
            <a:headEnd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070" y="2141529"/>
            <a:ext cx="2330953" cy="1748215"/>
          </a:xfrm>
          <a:prstGeom prst="rect">
            <a:avLst/>
          </a:prstGeom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551423" y="193704"/>
            <a:ext cx="8229600" cy="71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7" tIns="35717" rIns="35717" bIns="35717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Thonburi Bold" pitchFamily="-84" charset="0"/>
                <a:ea typeface="ヒラギノ角ゴ ProN W6" pitchFamily="-84" charset="-128"/>
                <a:cs typeface="+mn-cs"/>
              </a:rPr>
              <a:t>ЭЛЕКТРОННЫЙ РЕЦЕПТ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08163" y="3839282"/>
            <a:ext cx="1975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Единая БД выписанных рецептов</a:t>
            </a:r>
          </a:p>
        </p:txBody>
      </p:sp>
      <p:sp>
        <p:nvSpPr>
          <p:cNvPr id="6" name="Облако 5"/>
          <p:cNvSpPr/>
          <p:nvPr/>
        </p:nvSpPr>
        <p:spPr>
          <a:xfrm rot="21079428">
            <a:off x="1606858" y="1320345"/>
            <a:ext cx="1707565" cy="908776"/>
          </a:xfrm>
          <a:prstGeom prst="cloud">
            <a:avLst/>
          </a:prstGeom>
          <a:gradFill>
            <a:gsLst>
              <a:gs pos="0">
                <a:srgbClr val="5E9EFF"/>
              </a:gs>
              <a:gs pos="22000">
                <a:srgbClr val="85C2FF">
                  <a:alpha val="56000"/>
                </a:srgbClr>
              </a:gs>
              <a:gs pos="59000">
                <a:srgbClr val="C4D6EB"/>
              </a:gs>
              <a:gs pos="100000">
                <a:srgbClr val="FFEBFA"/>
              </a:gs>
            </a:gsLst>
            <a:lin ang="16200000" scaled="1"/>
          </a:gradFill>
          <a:ln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гнутая вверх стрелка 8"/>
          <p:cNvSpPr/>
          <p:nvPr/>
        </p:nvSpPr>
        <p:spPr>
          <a:xfrm rot="481900">
            <a:off x="1028691" y="1186414"/>
            <a:ext cx="2289564" cy="752448"/>
          </a:xfrm>
          <a:prstGeom prst="curved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0915" y="4378020"/>
            <a:ext cx="1794333" cy="837026"/>
          </a:xfrm>
          <a:prstGeom prst="rect">
            <a:avLst/>
          </a:prstGeom>
          <a:solidFill>
            <a:schemeClr val="accent1">
              <a:lumMod val="40000"/>
              <a:lumOff val="60000"/>
              <a:alpha val="1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Внесение изменений в 323-ФЗ</a:t>
            </a:r>
          </a:p>
        </p:txBody>
      </p:sp>
      <p:sp>
        <p:nvSpPr>
          <p:cNvPr id="65" name="Выгнутая вверх стрелка 64"/>
          <p:cNvSpPr/>
          <p:nvPr/>
        </p:nvSpPr>
        <p:spPr>
          <a:xfrm rot="481900" flipH="1">
            <a:off x="4760817" y="1101517"/>
            <a:ext cx="2879784" cy="881289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51" name="Группа 50"/>
          <p:cNvGrpSpPr/>
          <p:nvPr/>
        </p:nvGrpSpPr>
        <p:grpSpPr>
          <a:xfrm flipH="1">
            <a:off x="7024903" y="1402873"/>
            <a:ext cx="590643" cy="718346"/>
            <a:chOff x="5080482" y="3520461"/>
            <a:chExt cx="843710" cy="842218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5080482" y="3520461"/>
              <a:ext cx="633006" cy="685045"/>
              <a:chOff x="5564964" y="2203084"/>
              <a:chExt cx="633006" cy="685045"/>
            </a:xfrm>
          </p:grpSpPr>
          <p:sp>
            <p:nvSpPr>
              <p:cNvPr id="54" name="Загнутый угол 53"/>
              <p:cNvSpPr/>
              <p:nvPr/>
            </p:nvSpPr>
            <p:spPr>
              <a:xfrm flipV="1">
                <a:off x="5564964" y="2203084"/>
                <a:ext cx="421408" cy="535414"/>
              </a:xfrm>
              <a:prstGeom prst="foldedCorner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Загнутый угол 54"/>
              <p:cNvSpPr/>
              <p:nvPr/>
            </p:nvSpPr>
            <p:spPr>
              <a:xfrm flipV="1">
                <a:off x="5776562" y="2352715"/>
                <a:ext cx="421408" cy="535414"/>
              </a:xfrm>
              <a:prstGeom prst="foldedCorne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3" name="Загнутый угол 52"/>
            <p:cNvSpPr/>
            <p:nvPr/>
          </p:nvSpPr>
          <p:spPr>
            <a:xfrm flipV="1">
              <a:off x="5502784" y="3827265"/>
              <a:ext cx="421408" cy="535414"/>
            </a:xfrm>
            <a:prstGeom prst="foldedCorne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6" name="Выгнутая вверх стрелка 65"/>
          <p:cNvSpPr/>
          <p:nvPr/>
        </p:nvSpPr>
        <p:spPr>
          <a:xfrm rot="10800000" flipH="1">
            <a:off x="4853797" y="3641997"/>
            <a:ext cx="2885065" cy="804740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783342" y="3681975"/>
            <a:ext cx="633370" cy="647481"/>
            <a:chOff x="5080482" y="3520461"/>
            <a:chExt cx="843710" cy="842218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5080482" y="3520461"/>
              <a:ext cx="633006" cy="685045"/>
              <a:chOff x="5564964" y="2203084"/>
              <a:chExt cx="633006" cy="685045"/>
            </a:xfrm>
          </p:grpSpPr>
          <p:sp>
            <p:nvSpPr>
              <p:cNvPr id="49" name="Загнутый угол 48"/>
              <p:cNvSpPr/>
              <p:nvPr/>
            </p:nvSpPr>
            <p:spPr>
              <a:xfrm flipV="1">
                <a:off x="5564964" y="2203084"/>
                <a:ext cx="421408" cy="535414"/>
              </a:xfrm>
              <a:prstGeom prst="foldedCorner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Загнутый угол 49"/>
              <p:cNvSpPr/>
              <p:nvPr/>
            </p:nvSpPr>
            <p:spPr>
              <a:xfrm flipV="1">
                <a:off x="5776562" y="2352715"/>
                <a:ext cx="421408" cy="535414"/>
              </a:xfrm>
              <a:prstGeom prst="foldedCorne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" name="Загнутый угол 9"/>
            <p:cNvSpPr/>
            <p:nvPr/>
          </p:nvSpPr>
          <p:spPr>
            <a:xfrm flipV="1">
              <a:off x="5502784" y="3827265"/>
              <a:ext cx="421408" cy="535414"/>
            </a:xfrm>
            <a:prstGeom prst="foldedCorne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234204" y="737766"/>
            <a:ext cx="1760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Медицинская организация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816451" y="845913"/>
            <a:ext cx="1844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Фармацевтическая</a:t>
            </a:r>
          </a:p>
          <a:p>
            <a:pPr algn="ctr"/>
            <a:r>
              <a:rPr lang="ru-RU" sz="1600" dirty="0"/>
              <a:t>организация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651232" y="2577885"/>
            <a:ext cx="1152128" cy="277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Реализовано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16599" y="2624253"/>
            <a:ext cx="1466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Не реализовано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252681" y="4989723"/>
            <a:ext cx="1710978" cy="977714"/>
          </a:xfrm>
          <a:prstGeom prst="rect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ru-RU" sz="16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741" y="5097772"/>
            <a:ext cx="1039513" cy="950729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19" name="TextBox 18"/>
          <p:cNvSpPr txBox="1"/>
          <p:nvPr/>
        </p:nvSpPr>
        <p:spPr>
          <a:xfrm flipH="1">
            <a:off x="3303118" y="5166481"/>
            <a:ext cx="985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ЭЦП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76631" y="5573136"/>
            <a:ext cx="1742903" cy="830997"/>
          </a:xfrm>
          <a:prstGeom prst="rect">
            <a:avLst/>
          </a:prstGeom>
          <a:solidFill>
            <a:schemeClr val="accent1">
              <a:lumMod val="40000"/>
              <a:lumOff val="60000"/>
              <a:alpha val="14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Электронный документооборот</a:t>
            </a:r>
          </a:p>
          <a:p>
            <a:pPr algn="ctr"/>
            <a:endParaRPr lang="ru-RU" sz="1600" dirty="0"/>
          </a:p>
        </p:txBody>
      </p:sp>
      <p:sp>
        <p:nvSpPr>
          <p:cNvPr id="77" name="Штриховая стрелка вправо 76"/>
          <p:cNvSpPr/>
          <p:nvPr/>
        </p:nvSpPr>
        <p:spPr>
          <a:xfrm rot="5400000">
            <a:off x="307393" y="1224161"/>
            <a:ext cx="3637420" cy="2627936"/>
          </a:xfrm>
          <a:prstGeom prst="stripedRightArrow">
            <a:avLst/>
          </a:prstGeom>
          <a:solidFill>
            <a:srgbClr val="92D05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635616" y="4878415"/>
            <a:ext cx="2778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Статус юридически – значимого медицинского документа в электронном виде.</a:t>
            </a:r>
          </a:p>
        </p:txBody>
      </p:sp>
      <p:sp>
        <p:nvSpPr>
          <p:cNvPr id="22" name="Умножение 21"/>
          <p:cNvSpPr/>
          <p:nvPr/>
        </p:nvSpPr>
        <p:spPr>
          <a:xfrm>
            <a:off x="3988365" y="-157611"/>
            <a:ext cx="4855614" cy="5563728"/>
          </a:xfrm>
          <a:prstGeom prst="mathMultiply">
            <a:avLst/>
          </a:prstGeom>
          <a:solidFill>
            <a:srgbClr val="FF0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432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Прямоугольник 24"/>
          <p:cNvSpPr>
            <a:spLocks noChangeArrowheads="1"/>
          </p:cNvSpPr>
          <p:nvPr/>
        </p:nvSpPr>
        <p:spPr bwMode="auto">
          <a:xfrm>
            <a:off x="1" y="793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Развитие телемедицины</a:t>
            </a:r>
          </a:p>
        </p:txBody>
      </p:sp>
      <p:sp>
        <p:nvSpPr>
          <p:cNvPr id="22533" name="TextBox 22"/>
          <p:cNvSpPr txBox="1">
            <a:spLocks noChangeArrowheads="1"/>
          </p:cNvSpPr>
          <p:nvPr/>
        </p:nvSpPr>
        <p:spPr bwMode="auto">
          <a:xfrm>
            <a:off x="104136" y="4324625"/>
            <a:ext cx="9036496" cy="122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Всего в 2016 году проведено </a:t>
            </a:r>
            <a:r>
              <a:rPr lang="en-US" alt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4 807</a:t>
            </a:r>
            <a:r>
              <a:rPr lang="ru-RU" alt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телемедицинских консультаций: </a:t>
            </a:r>
            <a:endParaRPr lang="en-US" altLang="ru-RU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		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ГБУЗ АО «АОКБ» – </a:t>
            </a:r>
            <a:r>
              <a:rPr lang="ru-RU" alt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4 </a:t>
            </a:r>
            <a:r>
              <a:rPr lang="en-US" alt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194</a:t>
            </a:r>
            <a:r>
              <a:rPr lang="ru-RU" alt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консультаций</a:t>
            </a:r>
            <a:r>
              <a:rPr lang="en-US" alt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		ГБУЗ АО «АОДКБ» – </a:t>
            </a:r>
            <a:r>
              <a:rPr lang="ru-RU" alt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766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консультаций</a:t>
            </a:r>
            <a:r>
              <a:rPr lang="en-US" alt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,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		ГБУЗ АО «АКОД» – </a:t>
            </a:r>
            <a:r>
              <a:rPr lang="ru-RU" altLang="ru-RU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46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дистанционных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онкоконсилиумов</a:t>
            </a:r>
            <a:r>
              <a:rPr lang="en-US" alt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ru-RU" altLang="ru-RU" sz="16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822" y="5665269"/>
            <a:ext cx="87533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Внедрены дистанционная передача данных суточного мониторирования сердечного ритма (холтеровское мониторирование) и артериального давления (СМАД), описание данных исследований лучевой диагностики (КТ, МРТ, </a:t>
            </a:r>
            <a:r>
              <a:rPr lang="en-US" alt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Rg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, в т.ч. флюорографии и маммографии), телеметрическая передача данных электрокардиографии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547664" y="5570981"/>
            <a:ext cx="6336704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736707009"/>
              </p:ext>
            </p:extLst>
          </p:nvPr>
        </p:nvGraphicFramePr>
        <p:xfrm>
          <a:off x="179512" y="715823"/>
          <a:ext cx="8856984" cy="3608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3715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 idx="4294967295"/>
          </p:nvPr>
        </p:nvSpPr>
        <p:spPr>
          <a:xfrm>
            <a:off x="36513" y="188138"/>
            <a:ext cx="9144000" cy="5539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Телемедицинское консультирование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615" y="677562"/>
            <a:ext cx="5846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Внедрение телемедицинских технологий с 1995 года</a:t>
            </a:r>
          </a:p>
        </p:txBody>
      </p:sp>
      <p:grpSp>
        <p:nvGrpSpPr>
          <p:cNvPr id="24580" name="Группа 24579"/>
          <p:cNvGrpSpPr/>
          <p:nvPr/>
        </p:nvGrpSpPr>
        <p:grpSpPr>
          <a:xfrm>
            <a:off x="399958" y="5641732"/>
            <a:ext cx="8416615" cy="1150702"/>
            <a:chOff x="399958" y="5641732"/>
            <a:chExt cx="8416615" cy="1150702"/>
          </a:xfrm>
        </p:grpSpPr>
        <p:sp>
          <p:nvSpPr>
            <p:cNvPr id="24581" name="Полилиния 24580"/>
            <p:cNvSpPr/>
            <p:nvPr/>
          </p:nvSpPr>
          <p:spPr>
            <a:xfrm>
              <a:off x="399958" y="5641733"/>
              <a:ext cx="1850098" cy="1150701"/>
            </a:xfrm>
            <a:custGeom>
              <a:avLst/>
              <a:gdLst>
                <a:gd name="connsiteX0" fmla="*/ 0 w 1850098"/>
                <a:gd name="connsiteY0" fmla="*/ 115070 h 1150701"/>
                <a:gd name="connsiteX1" fmla="*/ 115070 w 1850098"/>
                <a:gd name="connsiteY1" fmla="*/ 0 h 1150701"/>
                <a:gd name="connsiteX2" fmla="*/ 1735028 w 1850098"/>
                <a:gd name="connsiteY2" fmla="*/ 0 h 1150701"/>
                <a:gd name="connsiteX3" fmla="*/ 1850098 w 1850098"/>
                <a:gd name="connsiteY3" fmla="*/ 115070 h 1150701"/>
                <a:gd name="connsiteX4" fmla="*/ 1850098 w 1850098"/>
                <a:gd name="connsiteY4" fmla="*/ 1035631 h 1150701"/>
                <a:gd name="connsiteX5" fmla="*/ 1735028 w 1850098"/>
                <a:gd name="connsiteY5" fmla="*/ 1150701 h 1150701"/>
                <a:gd name="connsiteX6" fmla="*/ 115070 w 1850098"/>
                <a:gd name="connsiteY6" fmla="*/ 1150701 h 1150701"/>
                <a:gd name="connsiteX7" fmla="*/ 0 w 1850098"/>
                <a:gd name="connsiteY7" fmla="*/ 1035631 h 1150701"/>
                <a:gd name="connsiteX8" fmla="*/ 0 w 1850098"/>
                <a:gd name="connsiteY8" fmla="*/ 115070 h 1150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0098" h="1150701">
                  <a:moveTo>
                    <a:pt x="0" y="115070"/>
                  </a:moveTo>
                  <a:cubicBezTo>
                    <a:pt x="0" y="51519"/>
                    <a:pt x="51519" y="0"/>
                    <a:pt x="115070" y="0"/>
                  </a:cubicBezTo>
                  <a:lnTo>
                    <a:pt x="1735028" y="0"/>
                  </a:lnTo>
                  <a:cubicBezTo>
                    <a:pt x="1798579" y="0"/>
                    <a:pt x="1850098" y="51519"/>
                    <a:pt x="1850098" y="115070"/>
                  </a:cubicBezTo>
                  <a:lnTo>
                    <a:pt x="1850098" y="1035631"/>
                  </a:lnTo>
                  <a:cubicBezTo>
                    <a:pt x="1850098" y="1099182"/>
                    <a:pt x="1798579" y="1150701"/>
                    <a:pt x="1735028" y="1150701"/>
                  </a:cubicBezTo>
                  <a:lnTo>
                    <a:pt x="115070" y="1150701"/>
                  </a:lnTo>
                  <a:cubicBezTo>
                    <a:pt x="51519" y="1150701"/>
                    <a:pt x="0" y="1099182"/>
                    <a:pt x="0" y="1035631"/>
                  </a:cubicBezTo>
                  <a:lnTo>
                    <a:pt x="0" y="11507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45133" tIns="45133" rIns="45133" bIns="4513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I </a:t>
              </a:r>
              <a:r>
                <a:rPr lang="ru-RU" b="1" kern="12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уровень</a:t>
              </a:r>
            </a:p>
          </p:txBody>
        </p:sp>
        <p:sp>
          <p:nvSpPr>
            <p:cNvPr id="24582" name="Полилиния 24581"/>
            <p:cNvSpPr/>
            <p:nvPr/>
          </p:nvSpPr>
          <p:spPr>
            <a:xfrm>
              <a:off x="2250056" y="6202142"/>
              <a:ext cx="511059" cy="29882"/>
            </a:xfrm>
            <a:custGeom>
              <a:avLst/>
              <a:gdLst>
                <a:gd name="connsiteX0" fmla="*/ 0 w 511059"/>
                <a:gd name="connsiteY0" fmla="*/ 14941 h 29882"/>
                <a:gd name="connsiteX1" fmla="*/ 511059 w 511059"/>
                <a:gd name="connsiteY1" fmla="*/ 14941 h 2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1059" h="29882">
                  <a:moveTo>
                    <a:pt x="0" y="14941"/>
                  </a:moveTo>
                  <a:lnTo>
                    <a:pt x="511059" y="1494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5454" tIns="2165" rIns="255453" bIns="216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4583" name="Полилиния 24582"/>
            <p:cNvSpPr/>
            <p:nvPr/>
          </p:nvSpPr>
          <p:spPr>
            <a:xfrm>
              <a:off x="2761116" y="5641733"/>
              <a:ext cx="2386947" cy="1150701"/>
            </a:xfrm>
            <a:custGeom>
              <a:avLst/>
              <a:gdLst>
                <a:gd name="connsiteX0" fmla="*/ 0 w 2105985"/>
                <a:gd name="connsiteY0" fmla="*/ 115070 h 1150701"/>
                <a:gd name="connsiteX1" fmla="*/ 115070 w 2105985"/>
                <a:gd name="connsiteY1" fmla="*/ 0 h 1150701"/>
                <a:gd name="connsiteX2" fmla="*/ 1990915 w 2105985"/>
                <a:gd name="connsiteY2" fmla="*/ 0 h 1150701"/>
                <a:gd name="connsiteX3" fmla="*/ 2105985 w 2105985"/>
                <a:gd name="connsiteY3" fmla="*/ 115070 h 1150701"/>
                <a:gd name="connsiteX4" fmla="*/ 2105985 w 2105985"/>
                <a:gd name="connsiteY4" fmla="*/ 1035631 h 1150701"/>
                <a:gd name="connsiteX5" fmla="*/ 1990915 w 2105985"/>
                <a:gd name="connsiteY5" fmla="*/ 1150701 h 1150701"/>
                <a:gd name="connsiteX6" fmla="*/ 115070 w 2105985"/>
                <a:gd name="connsiteY6" fmla="*/ 1150701 h 1150701"/>
                <a:gd name="connsiteX7" fmla="*/ 0 w 2105985"/>
                <a:gd name="connsiteY7" fmla="*/ 1035631 h 1150701"/>
                <a:gd name="connsiteX8" fmla="*/ 0 w 2105985"/>
                <a:gd name="connsiteY8" fmla="*/ 115070 h 1150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5985" h="1150701">
                  <a:moveTo>
                    <a:pt x="0" y="115070"/>
                  </a:moveTo>
                  <a:cubicBezTo>
                    <a:pt x="0" y="51519"/>
                    <a:pt x="51519" y="0"/>
                    <a:pt x="115070" y="0"/>
                  </a:cubicBezTo>
                  <a:lnTo>
                    <a:pt x="1990915" y="0"/>
                  </a:lnTo>
                  <a:cubicBezTo>
                    <a:pt x="2054466" y="0"/>
                    <a:pt x="2105985" y="51519"/>
                    <a:pt x="2105985" y="115070"/>
                  </a:cubicBezTo>
                  <a:lnTo>
                    <a:pt x="2105985" y="1035631"/>
                  </a:lnTo>
                  <a:cubicBezTo>
                    <a:pt x="2105985" y="1099182"/>
                    <a:pt x="2054466" y="1150701"/>
                    <a:pt x="1990915" y="1150701"/>
                  </a:cubicBezTo>
                  <a:lnTo>
                    <a:pt x="115070" y="1150701"/>
                  </a:lnTo>
                  <a:cubicBezTo>
                    <a:pt x="51519" y="1150701"/>
                    <a:pt x="0" y="1099182"/>
                    <a:pt x="0" y="1035631"/>
                  </a:cubicBezTo>
                  <a:lnTo>
                    <a:pt x="0" y="11507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45133" tIns="45133" rIns="45133" bIns="4513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Телемедицинская студия</a:t>
              </a:r>
            </a:p>
          </p:txBody>
        </p:sp>
        <p:sp>
          <p:nvSpPr>
            <p:cNvPr id="24584" name="Полилиния 24583"/>
            <p:cNvSpPr/>
            <p:nvPr/>
          </p:nvSpPr>
          <p:spPr>
            <a:xfrm>
              <a:off x="5148063" y="6165305"/>
              <a:ext cx="523798" cy="82556"/>
            </a:xfrm>
            <a:custGeom>
              <a:avLst/>
              <a:gdLst>
                <a:gd name="connsiteX0" fmla="*/ 0 w 511059"/>
                <a:gd name="connsiteY0" fmla="*/ 14941 h 29882"/>
                <a:gd name="connsiteX1" fmla="*/ 511059 w 511059"/>
                <a:gd name="connsiteY1" fmla="*/ 14941 h 2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1059" h="29882">
                  <a:moveTo>
                    <a:pt x="0" y="14941"/>
                  </a:moveTo>
                  <a:lnTo>
                    <a:pt x="511059" y="14941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5453" tIns="2165" rIns="255454" bIns="216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4585" name="Полилиния 24584"/>
            <p:cNvSpPr/>
            <p:nvPr/>
          </p:nvSpPr>
          <p:spPr>
            <a:xfrm>
              <a:off x="5671861" y="5641732"/>
              <a:ext cx="3144712" cy="1150701"/>
            </a:xfrm>
            <a:custGeom>
              <a:avLst/>
              <a:gdLst>
                <a:gd name="connsiteX0" fmla="*/ 0 w 1277648"/>
                <a:gd name="connsiteY0" fmla="*/ 63882 h 638824"/>
                <a:gd name="connsiteX1" fmla="*/ 63882 w 1277648"/>
                <a:gd name="connsiteY1" fmla="*/ 0 h 638824"/>
                <a:gd name="connsiteX2" fmla="*/ 1213766 w 1277648"/>
                <a:gd name="connsiteY2" fmla="*/ 0 h 638824"/>
                <a:gd name="connsiteX3" fmla="*/ 1277648 w 1277648"/>
                <a:gd name="connsiteY3" fmla="*/ 63882 h 638824"/>
                <a:gd name="connsiteX4" fmla="*/ 1277648 w 1277648"/>
                <a:gd name="connsiteY4" fmla="*/ 574942 h 638824"/>
                <a:gd name="connsiteX5" fmla="*/ 1213766 w 1277648"/>
                <a:gd name="connsiteY5" fmla="*/ 638824 h 638824"/>
                <a:gd name="connsiteX6" fmla="*/ 63882 w 1277648"/>
                <a:gd name="connsiteY6" fmla="*/ 638824 h 638824"/>
                <a:gd name="connsiteX7" fmla="*/ 0 w 1277648"/>
                <a:gd name="connsiteY7" fmla="*/ 574942 h 638824"/>
                <a:gd name="connsiteX8" fmla="*/ 0 w 1277648"/>
                <a:gd name="connsiteY8" fmla="*/ 63882 h 638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7648" h="638824">
                  <a:moveTo>
                    <a:pt x="0" y="63882"/>
                  </a:moveTo>
                  <a:cubicBezTo>
                    <a:pt x="0" y="28601"/>
                    <a:pt x="28601" y="0"/>
                    <a:pt x="63882" y="0"/>
                  </a:cubicBezTo>
                  <a:lnTo>
                    <a:pt x="1213766" y="0"/>
                  </a:lnTo>
                  <a:cubicBezTo>
                    <a:pt x="1249047" y="0"/>
                    <a:pt x="1277648" y="28601"/>
                    <a:pt x="1277648" y="63882"/>
                  </a:cubicBezTo>
                  <a:lnTo>
                    <a:pt x="1277648" y="574942"/>
                  </a:lnTo>
                  <a:cubicBezTo>
                    <a:pt x="1277648" y="610223"/>
                    <a:pt x="1249047" y="638824"/>
                    <a:pt x="1213766" y="638824"/>
                  </a:cubicBezTo>
                  <a:lnTo>
                    <a:pt x="63882" y="638824"/>
                  </a:lnTo>
                  <a:cubicBezTo>
                    <a:pt x="28601" y="638824"/>
                    <a:pt x="0" y="610223"/>
                    <a:pt x="0" y="574942"/>
                  </a:cubicBezTo>
                  <a:lnTo>
                    <a:pt x="0" y="63882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30141" tIns="30141" rIns="30141" bIns="30141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21 государственная медицинская организация, в т.ч. 18 центральных районных больниц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97411" y="4387660"/>
            <a:ext cx="8419162" cy="1151638"/>
            <a:chOff x="397411" y="4387660"/>
            <a:chExt cx="8419162" cy="1151638"/>
          </a:xfrm>
        </p:grpSpPr>
        <p:sp>
          <p:nvSpPr>
            <p:cNvPr id="47" name="Полилиния 46"/>
            <p:cNvSpPr/>
            <p:nvPr/>
          </p:nvSpPr>
          <p:spPr>
            <a:xfrm>
              <a:off x="397411" y="4387661"/>
              <a:ext cx="1851604" cy="1151637"/>
            </a:xfrm>
            <a:custGeom>
              <a:avLst/>
              <a:gdLst>
                <a:gd name="connsiteX0" fmla="*/ 0 w 1851604"/>
                <a:gd name="connsiteY0" fmla="*/ 115164 h 1151637"/>
                <a:gd name="connsiteX1" fmla="*/ 115164 w 1851604"/>
                <a:gd name="connsiteY1" fmla="*/ 0 h 1151637"/>
                <a:gd name="connsiteX2" fmla="*/ 1736440 w 1851604"/>
                <a:gd name="connsiteY2" fmla="*/ 0 h 1151637"/>
                <a:gd name="connsiteX3" fmla="*/ 1851604 w 1851604"/>
                <a:gd name="connsiteY3" fmla="*/ 115164 h 1151637"/>
                <a:gd name="connsiteX4" fmla="*/ 1851604 w 1851604"/>
                <a:gd name="connsiteY4" fmla="*/ 1036473 h 1151637"/>
                <a:gd name="connsiteX5" fmla="*/ 1736440 w 1851604"/>
                <a:gd name="connsiteY5" fmla="*/ 1151637 h 1151637"/>
                <a:gd name="connsiteX6" fmla="*/ 115164 w 1851604"/>
                <a:gd name="connsiteY6" fmla="*/ 1151637 h 1151637"/>
                <a:gd name="connsiteX7" fmla="*/ 0 w 1851604"/>
                <a:gd name="connsiteY7" fmla="*/ 1036473 h 1151637"/>
                <a:gd name="connsiteX8" fmla="*/ 0 w 1851604"/>
                <a:gd name="connsiteY8" fmla="*/ 115164 h 115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1604" h="1151637">
                  <a:moveTo>
                    <a:pt x="0" y="115164"/>
                  </a:moveTo>
                  <a:cubicBezTo>
                    <a:pt x="0" y="51561"/>
                    <a:pt x="51561" y="0"/>
                    <a:pt x="115164" y="0"/>
                  </a:cubicBezTo>
                  <a:lnTo>
                    <a:pt x="1736440" y="0"/>
                  </a:lnTo>
                  <a:cubicBezTo>
                    <a:pt x="1800043" y="0"/>
                    <a:pt x="1851604" y="51561"/>
                    <a:pt x="1851604" y="115164"/>
                  </a:cubicBezTo>
                  <a:lnTo>
                    <a:pt x="1851604" y="1036473"/>
                  </a:lnTo>
                  <a:cubicBezTo>
                    <a:pt x="1851604" y="1100076"/>
                    <a:pt x="1800043" y="1151637"/>
                    <a:pt x="1736440" y="1151637"/>
                  </a:cubicBezTo>
                  <a:lnTo>
                    <a:pt x="115164" y="1151637"/>
                  </a:lnTo>
                  <a:cubicBezTo>
                    <a:pt x="51561" y="1151637"/>
                    <a:pt x="0" y="1100076"/>
                    <a:pt x="0" y="1036473"/>
                  </a:cubicBezTo>
                  <a:lnTo>
                    <a:pt x="0" y="115164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45160" tIns="45160" rIns="45160" bIns="451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II </a:t>
              </a:r>
              <a:r>
                <a:rPr lang="ru-RU" sz="1800" b="1" kern="12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уровень</a:t>
              </a:r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2249016" y="4947044"/>
              <a:ext cx="511475" cy="32871"/>
            </a:xfrm>
            <a:custGeom>
              <a:avLst/>
              <a:gdLst>
                <a:gd name="connsiteX0" fmla="*/ 0 w 511475"/>
                <a:gd name="connsiteY0" fmla="*/ 16435 h 32871"/>
                <a:gd name="connsiteX1" fmla="*/ 511475 w 511475"/>
                <a:gd name="connsiteY1" fmla="*/ 16435 h 3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1475" h="32871">
                  <a:moveTo>
                    <a:pt x="0" y="16435"/>
                  </a:moveTo>
                  <a:lnTo>
                    <a:pt x="511475" y="1643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5651" tIns="3649" rIns="255651" bIns="364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>
                <a:solidFill>
                  <a:schemeClr val="tx1"/>
                </a:solidFill>
              </a:endParaRPr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2760491" y="4387661"/>
              <a:ext cx="2387572" cy="1151637"/>
            </a:xfrm>
            <a:custGeom>
              <a:avLst/>
              <a:gdLst>
                <a:gd name="connsiteX0" fmla="*/ 0 w 2107700"/>
                <a:gd name="connsiteY0" fmla="*/ 115164 h 1151637"/>
                <a:gd name="connsiteX1" fmla="*/ 115164 w 2107700"/>
                <a:gd name="connsiteY1" fmla="*/ 0 h 1151637"/>
                <a:gd name="connsiteX2" fmla="*/ 1992536 w 2107700"/>
                <a:gd name="connsiteY2" fmla="*/ 0 h 1151637"/>
                <a:gd name="connsiteX3" fmla="*/ 2107700 w 2107700"/>
                <a:gd name="connsiteY3" fmla="*/ 115164 h 1151637"/>
                <a:gd name="connsiteX4" fmla="*/ 2107700 w 2107700"/>
                <a:gd name="connsiteY4" fmla="*/ 1036473 h 1151637"/>
                <a:gd name="connsiteX5" fmla="*/ 1992536 w 2107700"/>
                <a:gd name="connsiteY5" fmla="*/ 1151637 h 1151637"/>
                <a:gd name="connsiteX6" fmla="*/ 115164 w 2107700"/>
                <a:gd name="connsiteY6" fmla="*/ 1151637 h 1151637"/>
                <a:gd name="connsiteX7" fmla="*/ 0 w 2107700"/>
                <a:gd name="connsiteY7" fmla="*/ 1036473 h 1151637"/>
                <a:gd name="connsiteX8" fmla="*/ 0 w 2107700"/>
                <a:gd name="connsiteY8" fmla="*/ 115164 h 115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7700" h="1151637">
                  <a:moveTo>
                    <a:pt x="0" y="115164"/>
                  </a:moveTo>
                  <a:cubicBezTo>
                    <a:pt x="0" y="51561"/>
                    <a:pt x="51561" y="0"/>
                    <a:pt x="115164" y="0"/>
                  </a:cubicBezTo>
                  <a:lnTo>
                    <a:pt x="1992536" y="0"/>
                  </a:lnTo>
                  <a:cubicBezTo>
                    <a:pt x="2056139" y="0"/>
                    <a:pt x="2107700" y="51561"/>
                    <a:pt x="2107700" y="115164"/>
                  </a:cubicBezTo>
                  <a:lnTo>
                    <a:pt x="2107700" y="1036473"/>
                  </a:lnTo>
                  <a:cubicBezTo>
                    <a:pt x="2107700" y="1100076"/>
                    <a:pt x="2056139" y="1151637"/>
                    <a:pt x="1992536" y="1151637"/>
                  </a:cubicBezTo>
                  <a:lnTo>
                    <a:pt x="115164" y="1151637"/>
                  </a:lnTo>
                  <a:cubicBezTo>
                    <a:pt x="51561" y="1151637"/>
                    <a:pt x="0" y="1100076"/>
                    <a:pt x="0" y="1036473"/>
                  </a:cubicBezTo>
                  <a:lnTo>
                    <a:pt x="0" y="115164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35312" tIns="35312" rIns="35312" bIns="35312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300" b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Телемедицинская студия </a:t>
              </a:r>
            </a:p>
          </p:txBody>
        </p:sp>
        <p:sp>
          <p:nvSpPr>
            <p:cNvPr id="50" name="Полилиния 49"/>
            <p:cNvSpPr/>
            <p:nvPr/>
          </p:nvSpPr>
          <p:spPr>
            <a:xfrm>
              <a:off x="5148063" y="4947044"/>
              <a:ext cx="523798" cy="45719"/>
            </a:xfrm>
            <a:custGeom>
              <a:avLst/>
              <a:gdLst>
                <a:gd name="connsiteX0" fmla="*/ 0 w 511475"/>
                <a:gd name="connsiteY0" fmla="*/ 16435 h 32871"/>
                <a:gd name="connsiteX1" fmla="*/ 511475 w 511475"/>
                <a:gd name="connsiteY1" fmla="*/ 16435 h 3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1475" h="32871">
                  <a:moveTo>
                    <a:pt x="0" y="16435"/>
                  </a:moveTo>
                  <a:lnTo>
                    <a:pt x="511475" y="16435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5651" tIns="3649" rIns="255651" bIns="364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>
                <a:solidFill>
                  <a:schemeClr val="tx1"/>
                </a:solidFill>
              </a:endParaRPr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5671861" y="4387660"/>
              <a:ext cx="3144712" cy="1151637"/>
            </a:xfrm>
            <a:custGeom>
              <a:avLst/>
              <a:gdLst>
                <a:gd name="connsiteX0" fmla="*/ 0 w 1278688"/>
                <a:gd name="connsiteY0" fmla="*/ 63934 h 639344"/>
                <a:gd name="connsiteX1" fmla="*/ 63934 w 1278688"/>
                <a:gd name="connsiteY1" fmla="*/ 0 h 639344"/>
                <a:gd name="connsiteX2" fmla="*/ 1214754 w 1278688"/>
                <a:gd name="connsiteY2" fmla="*/ 0 h 639344"/>
                <a:gd name="connsiteX3" fmla="*/ 1278688 w 1278688"/>
                <a:gd name="connsiteY3" fmla="*/ 63934 h 639344"/>
                <a:gd name="connsiteX4" fmla="*/ 1278688 w 1278688"/>
                <a:gd name="connsiteY4" fmla="*/ 575410 h 639344"/>
                <a:gd name="connsiteX5" fmla="*/ 1214754 w 1278688"/>
                <a:gd name="connsiteY5" fmla="*/ 639344 h 639344"/>
                <a:gd name="connsiteX6" fmla="*/ 63934 w 1278688"/>
                <a:gd name="connsiteY6" fmla="*/ 639344 h 639344"/>
                <a:gd name="connsiteX7" fmla="*/ 0 w 1278688"/>
                <a:gd name="connsiteY7" fmla="*/ 575410 h 639344"/>
                <a:gd name="connsiteX8" fmla="*/ 0 w 1278688"/>
                <a:gd name="connsiteY8" fmla="*/ 63934 h 63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8688" h="639344">
                  <a:moveTo>
                    <a:pt x="0" y="63934"/>
                  </a:moveTo>
                  <a:cubicBezTo>
                    <a:pt x="0" y="28624"/>
                    <a:pt x="28624" y="0"/>
                    <a:pt x="63934" y="0"/>
                  </a:cubicBezTo>
                  <a:lnTo>
                    <a:pt x="1214754" y="0"/>
                  </a:lnTo>
                  <a:cubicBezTo>
                    <a:pt x="1250064" y="0"/>
                    <a:pt x="1278688" y="28624"/>
                    <a:pt x="1278688" y="63934"/>
                  </a:cubicBezTo>
                  <a:lnTo>
                    <a:pt x="1278688" y="575410"/>
                  </a:lnTo>
                  <a:cubicBezTo>
                    <a:pt x="1278688" y="610720"/>
                    <a:pt x="1250064" y="639344"/>
                    <a:pt x="1214754" y="639344"/>
                  </a:cubicBezTo>
                  <a:lnTo>
                    <a:pt x="63934" y="639344"/>
                  </a:lnTo>
                  <a:cubicBezTo>
                    <a:pt x="28624" y="639344"/>
                    <a:pt x="0" y="610720"/>
                    <a:pt x="0" y="575410"/>
                  </a:cubicBezTo>
                  <a:lnTo>
                    <a:pt x="0" y="63934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30156" tIns="30156" rIns="30156" bIns="30156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300" b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10 государственных медицинских организаций, в т.ч. 5 специализированных (межмуниципальных) межрайонных центров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77319" y="900053"/>
            <a:ext cx="8443153" cy="3393043"/>
            <a:chOff x="404967" y="900053"/>
            <a:chExt cx="8443153" cy="3393043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875" y="900053"/>
              <a:ext cx="1292245" cy="786319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613" y="1678700"/>
              <a:ext cx="1213004" cy="719269"/>
            </a:xfrm>
            <a:prstGeom prst="rect">
              <a:avLst/>
            </a:prstGeom>
          </p:spPr>
        </p:pic>
        <p:sp>
          <p:nvSpPr>
            <p:cNvPr id="11" name="Полилиния 10"/>
            <p:cNvSpPr/>
            <p:nvPr/>
          </p:nvSpPr>
          <p:spPr>
            <a:xfrm>
              <a:off x="404967" y="2094010"/>
              <a:ext cx="1851604" cy="1195454"/>
            </a:xfrm>
            <a:custGeom>
              <a:avLst/>
              <a:gdLst>
                <a:gd name="connsiteX0" fmla="*/ 0 w 1746809"/>
                <a:gd name="connsiteY0" fmla="*/ 96715 h 967150"/>
                <a:gd name="connsiteX1" fmla="*/ 96715 w 1746809"/>
                <a:gd name="connsiteY1" fmla="*/ 0 h 967150"/>
                <a:gd name="connsiteX2" fmla="*/ 1650094 w 1746809"/>
                <a:gd name="connsiteY2" fmla="*/ 0 h 967150"/>
                <a:gd name="connsiteX3" fmla="*/ 1746809 w 1746809"/>
                <a:gd name="connsiteY3" fmla="*/ 96715 h 967150"/>
                <a:gd name="connsiteX4" fmla="*/ 1746809 w 1746809"/>
                <a:gd name="connsiteY4" fmla="*/ 870435 h 967150"/>
                <a:gd name="connsiteX5" fmla="*/ 1650094 w 1746809"/>
                <a:gd name="connsiteY5" fmla="*/ 967150 h 967150"/>
                <a:gd name="connsiteX6" fmla="*/ 96715 w 1746809"/>
                <a:gd name="connsiteY6" fmla="*/ 967150 h 967150"/>
                <a:gd name="connsiteX7" fmla="*/ 0 w 1746809"/>
                <a:gd name="connsiteY7" fmla="*/ 870435 h 967150"/>
                <a:gd name="connsiteX8" fmla="*/ 0 w 1746809"/>
                <a:gd name="connsiteY8" fmla="*/ 96715 h 96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6809" h="967150">
                  <a:moveTo>
                    <a:pt x="0" y="96715"/>
                  </a:moveTo>
                  <a:cubicBezTo>
                    <a:pt x="0" y="43301"/>
                    <a:pt x="43301" y="0"/>
                    <a:pt x="96715" y="0"/>
                  </a:cubicBezTo>
                  <a:lnTo>
                    <a:pt x="1650094" y="0"/>
                  </a:lnTo>
                  <a:cubicBezTo>
                    <a:pt x="1703508" y="0"/>
                    <a:pt x="1746809" y="43301"/>
                    <a:pt x="1746809" y="96715"/>
                  </a:cubicBezTo>
                  <a:lnTo>
                    <a:pt x="1746809" y="870435"/>
                  </a:lnTo>
                  <a:cubicBezTo>
                    <a:pt x="1746809" y="923849"/>
                    <a:pt x="1703508" y="967150"/>
                    <a:pt x="1650094" y="967150"/>
                  </a:cubicBezTo>
                  <a:lnTo>
                    <a:pt x="96715" y="967150"/>
                  </a:lnTo>
                  <a:cubicBezTo>
                    <a:pt x="43301" y="967150"/>
                    <a:pt x="0" y="923849"/>
                    <a:pt x="0" y="870435"/>
                  </a:cubicBezTo>
                  <a:lnTo>
                    <a:pt x="0" y="96715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35312" tIns="35312" rIns="35312" bIns="35312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III </a:t>
              </a:r>
              <a:r>
                <a:rPr lang="ru-RU" b="1" kern="12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уровень</a:t>
              </a:r>
              <a:endParaRPr lang="ru-RU" kern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2768046" y="1090378"/>
              <a:ext cx="2387573" cy="1003632"/>
            </a:xfrm>
            <a:custGeom>
              <a:avLst/>
              <a:gdLst>
                <a:gd name="connsiteX0" fmla="*/ 0 w 2217811"/>
                <a:gd name="connsiteY0" fmla="*/ 96715 h 967150"/>
                <a:gd name="connsiteX1" fmla="*/ 96715 w 2217811"/>
                <a:gd name="connsiteY1" fmla="*/ 0 h 967150"/>
                <a:gd name="connsiteX2" fmla="*/ 2121096 w 2217811"/>
                <a:gd name="connsiteY2" fmla="*/ 0 h 967150"/>
                <a:gd name="connsiteX3" fmla="*/ 2217811 w 2217811"/>
                <a:gd name="connsiteY3" fmla="*/ 96715 h 967150"/>
                <a:gd name="connsiteX4" fmla="*/ 2217811 w 2217811"/>
                <a:gd name="connsiteY4" fmla="*/ 870435 h 967150"/>
                <a:gd name="connsiteX5" fmla="*/ 2121096 w 2217811"/>
                <a:gd name="connsiteY5" fmla="*/ 967150 h 967150"/>
                <a:gd name="connsiteX6" fmla="*/ 96715 w 2217811"/>
                <a:gd name="connsiteY6" fmla="*/ 967150 h 967150"/>
                <a:gd name="connsiteX7" fmla="*/ 0 w 2217811"/>
                <a:gd name="connsiteY7" fmla="*/ 870435 h 967150"/>
                <a:gd name="connsiteX8" fmla="*/ 0 w 2217811"/>
                <a:gd name="connsiteY8" fmla="*/ 96715 h 96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7811" h="967150">
                  <a:moveTo>
                    <a:pt x="0" y="96715"/>
                  </a:moveTo>
                  <a:cubicBezTo>
                    <a:pt x="0" y="43301"/>
                    <a:pt x="43301" y="0"/>
                    <a:pt x="96715" y="0"/>
                  </a:cubicBezTo>
                  <a:lnTo>
                    <a:pt x="2121096" y="0"/>
                  </a:lnTo>
                  <a:cubicBezTo>
                    <a:pt x="2174510" y="0"/>
                    <a:pt x="2217811" y="43301"/>
                    <a:pt x="2217811" y="96715"/>
                  </a:cubicBezTo>
                  <a:lnTo>
                    <a:pt x="2217811" y="870435"/>
                  </a:lnTo>
                  <a:cubicBezTo>
                    <a:pt x="2217811" y="923849"/>
                    <a:pt x="2174510" y="967150"/>
                    <a:pt x="2121096" y="967150"/>
                  </a:cubicBezTo>
                  <a:lnTo>
                    <a:pt x="96715" y="967150"/>
                  </a:lnTo>
                  <a:cubicBezTo>
                    <a:pt x="43301" y="967150"/>
                    <a:pt x="0" y="923849"/>
                    <a:pt x="0" y="870435"/>
                  </a:cubicBezTo>
                  <a:lnTo>
                    <a:pt x="0" y="96715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35312" tIns="35312" rIns="35312" bIns="35312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Архангельский областной консультативно-диагностический центр телемедицины</a:t>
              </a:r>
              <a:endParaRPr lang="ru-RU" sz="13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679417" y="1049623"/>
              <a:ext cx="1780460" cy="1044387"/>
            </a:xfrm>
            <a:custGeom>
              <a:avLst/>
              <a:gdLst>
                <a:gd name="connsiteX0" fmla="*/ 0 w 1934300"/>
                <a:gd name="connsiteY0" fmla="*/ 96715 h 967150"/>
                <a:gd name="connsiteX1" fmla="*/ 96715 w 1934300"/>
                <a:gd name="connsiteY1" fmla="*/ 0 h 967150"/>
                <a:gd name="connsiteX2" fmla="*/ 1837585 w 1934300"/>
                <a:gd name="connsiteY2" fmla="*/ 0 h 967150"/>
                <a:gd name="connsiteX3" fmla="*/ 1934300 w 1934300"/>
                <a:gd name="connsiteY3" fmla="*/ 96715 h 967150"/>
                <a:gd name="connsiteX4" fmla="*/ 1934300 w 1934300"/>
                <a:gd name="connsiteY4" fmla="*/ 870435 h 967150"/>
                <a:gd name="connsiteX5" fmla="*/ 1837585 w 1934300"/>
                <a:gd name="connsiteY5" fmla="*/ 967150 h 967150"/>
                <a:gd name="connsiteX6" fmla="*/ 96715 w 1934300"/>
                <a:gd name="connsiteY6" fmla="*/ 967150 h 967150"/>
                <a:gd name="connsiteX7" fmla="*/ 0 w 1934300"/>
                <a:gd name="connsiteY7" fmla="*/ 870435 h 967150"/>
                <a:gd name="connsiteX8" fmla="*/ 0 w 1934300"/>
                <a:gd name="connsiteY8" fmla="*/ 96715 h 96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300" h="967150">
                  <a:moveTo>
                    <a:pt x="0" y="96715"/>
                  </a:moveTo>
                  <a:cubicBezTo>
                    <a:pt x="0" y="43301"/>
                    <a:pt x="43301" y="0"/>
                    <a:pt x="96715" y="0"/>
                  </a:cubicBezTo>
                  <a:lnTo>
                    <a:pt x="1837585" y="0"/>
                  </a:lnTo>
                  <a:cubicBezTo>
                    <a:pt x="1890999" y="0"/>
                    <a:pt x="1934300" y="43301"/>
                    <a:pt x="1934300" y="96715"/>
                  </a:cubicBezTo>
                  <a:lnTo>
                    <a:pt x="1934300" y="870435"/>
                  </a:lnTo>
                  <a:cubicBezTo>
                    <a:pt x="1934300" y="923849"/>
                    <a:pt x="1890999" y="967150"/>
                    <a:pt x="1837585" y="967150"/>
                  </a:cubicBezTo>
                  <a:lnTo>
                    <a:pt x="96715" y="967150"/>
                  </a:lnTo>
                  <a:cubicBezTo>
                    <a:pt x="43301" y="967150"/>
                    <a:pt x="0" y="923849"/>
                    <a:pt x="0" y="870435"/>
                  </a:cubicBezTo>
                  <a:lnTo>
                    <a:pt x="0" y="96715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35312" tIns="35312" rIns="35312" bIns="35312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Специалисты ОЭКСМП</a:t>
              </a:r>
              <a:endParaRPr lang="ru-RU" sz="11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2768047" y="2189921"/>
              <a:ext cx="2387572" cy="1003632"/>
            </a:xfrm>
            <a:custGeom>
              <a:avLst/>
              <a:gdLst>
                <a:gd name="connsiteX0" fmla="*/ 0 w 2085427"/>
                <a:gd name="connsiteY0" fmla="*/ 96715 h 967150"/>
                <a:gd name="connsiteX1" fmla="*/ 96715 w 2085427"/>
                <a:gd name="connsiteY1" fmla="*/ 0 h 967150"/>
                <a:gd name="connsiteX2" fmla="*/ 1988712 w 2085427"/>
                <a:gd name="connsiteY2" fmla="*/ 0 h 967150"/>
                <a:gd name="connsiteX3" fmla="*/ 2085427 w 2085427"/>
                <a:gd name="connsiteY3" fmla="*/ 96715 h 967150"/>
                <a:gd name="connsiteX4" fmla="*/ 2085427 w 2085427"/>
                <a:gd name="connsiteY4" fmla="*/ 870435 h 967150"/>
                <a:gd name="connsiteX5" fmla="*/ 1988712 w 2085427"/>
                <a:gd name="connsiteY5" fmla="*/ 967150 h 967150"/>
                <a:gd name="connsiteX6" fmla="*/ 96715 w 2085427"/>
                <a:gd name="connsiteY6" fmla="*/ 967150 h 967150"/>
                <a:gd name="connsiteX7" fmla="*/ 0 w 2085427"/>
                <a:gd name="connsiteY7" fmla="*/ 870435 h 967150"/>
                <a:gd name="connsiteX8" fmla="*/ 0 w 2085427"/>
                <a:gd name="connsiteY8" fmla="*/ 96715 h 96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5427" h="967150">
                  <a:moveTo>
                    <a:pt x="0" y="96715"/>
                  </a:moveTo>
                  <a:cubicBezTo>
                    <a:pt x="0" y="43301"/>
                    <a:pt x="43301" y="0"/>
                    <a:pt x="96715" y="0"/>
                  </a:cubicBezTo>
                  <a:lnTo>
                    <a:pt x="1988712" y="0"/>
                  </a:lnTo>
                  <a:cubicBezTo>
                    <a:pt x="2042126" y="0"/>
                    <a:pt x="2085427" y="43301"/>
                    <a:pt x="2085427" y="96715"/>
                  </a:cubicBezTo>
                  <a:lnTo>
                    <a:pt x="2085427" y="870435"/>
                  </a:lnTo>
                  <a:cubicBezTo>
                    <a:pt x="2085427" y="923849"/>
                    <a:pt x="2042126" y="967150"/>
                    <a:pt x="1988712" y="967150"/>
                  </a:cubicBezTo>
                  <a:lnTo>
                    <a:pt x="96715" y="967150"/>
                  </a:lnTo>
                  <a:cubicBezTo>
                    <a:pt x="43301" y="967150"/>
                    <a:pt x="0" y="923849"/>
                    <a:pt x="0" y="870435"/>
                  </a:cubicBezTo>
                  <a:lnTo>
                    <a:pt x="0" y="96715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35312" tIns="35312" rIns="35312" bIns="35312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300" b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Телемедицинский центр Архангельской областной детской клинической больницы им. П.Г. Выжлецова</a:t>
              </a:r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2768047" y="3281191"/>
              <a:ext cx="2387572" cy="1011905"/>
            </a:xfrm>
            <a:custGeom>
              <a:avLst/>
              <a:gdLst>
                <a:gd name="connsiteX0" fmla="*/ 0 w 2229262"/>
                <a:gd name="connsiteY0" fmla="*/ 96715 h 967150"/>
                <a:gd name="connsiteX1" fmla="*/ 96715 w 2229262"/>
                <a:gd name="connsiteY1" fmla="*/ 0 h 967150"/>
                <a:gd name="connsiteX2" fmla="*/ 2132547 w 2229262"/>
                <a:gd name="connsiteY2" fmla="*/ 0 h 967150"/>
                <a:gd name="connsiteX3" fmla="*/ 2229262 w 2229262"/>
                <a:gd name="connsiteY3" fmla="*/ 96715 h 967150"/>
                <a:gd name="connsiteX4" fmla="*/ 2229262 w 2229262"/>
                <a:gd name="connsiteY4" fmla="*/ 870435 h 967150"/>
                <a:gd name="connsiteX5" fmla="*/ 2132547 w 2229262"/>
                <a:gd name="connsiteY5" fmla="*/ 967150 h 967150"/>
                <a:gd name="connsiteX6" fmla="*/ 96715 w 2229262"/>
                <a:gd name="connsiteY6" fmla="*/ 967150 h 967150"/>
                <a:gd name="connsiteX7" fmla="*/ 0 w 2229262"/>
                <a:gd name="connsiteY7" fmla="*/ 870435 h 967150"/>
                <a:gd name="connsiteX8" fmla="*/ 0 w 2229262"/>
                <a:gd name="connsiteY8" fmla="*/ 96715 h 96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9262" h="967150">
                  <a:moveTo>
                    <a:pt x="0" y="96715"/>
                  </a:moveTo>
                  <a:cubicBezTo>
                    <a:pt x="0" y="43301"/>
                    <a:pt x="43301" y="0"/>
                    <a:pt x="96715" y="0"/>
                  </a:cubicBezTo>
                  <a:lnTo>
                    <a:pt x="2132547" y="0"/>
                  </a:lnTo>
                  <a:cubicBezTo>
                    <a:pt x="2185961" y="0"/>
                    <a:pt x="2229262" y="43301"/>
                    <a:pt x="2229262" y="96715"/>
                  </a:cubicBezTo>
                  <a:lnTo>
                    <a:pt x="2229262" y="870435"/>
                  </a:lnTo>
                  <a:cubicBezTo>
                    <a:pt x="2229262" y="923849"/>
                    <a:pt x="2185961" y="967150"/>
                    <a:pt x="2132547" y="967150"/>
                  </a:cubicBezTo>
                  <a:lnTo>
                    <a:pt x="96715" y="967150"/>
                  </a:lnTo>
                  <a:cubicBezTo>
                    <a:pt x="43301" y="967150"/>
                    <a:pt x="0" y="923849"/>
                    <a:pt x="0" y="870435"/>
                  </a:cubicBezTo>
                  <a:lnTo>
                    <a:pt x="0" y="96715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35312" tIns="35312" rIns="35312" bIns="35312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300" b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Дистанционный </a:t>
              </a:r>
              <a:r>
                <a:rPr lang="ru-RU" sz="1300" b="1" dirty="0" err="1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онкоконсилиум</a:t>
              </a:r>
              <a:r>
                <a:rPr lang="ru-RU" sz="1300" b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Архангельского клинического онкологического диспансера</a:t>
              </a:r>
            </a:p>
          </p:txBody>
        </p:sp>
        <p:cxnSp>
          <p:nvCxnSpPr>
            <p:cNvPr id="55" name="Прямая соединительная линия 54"/>
            <p:cNvCxnSpPr/>
            <p:nvPr/>
          </p:nvCxnSpPr>
          <p:spPr>
            <a:xfrm flipV="1">
              <a:off x="2249015" y="1691829"/>
              <a:ext cx="511476" cy="1059575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2249015" y="2751404"/>
              <a:ext cx="511476" cy="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>
              <a:off x="2249015" y="2751404"/>
              <a:ext cx="519032" cy="1035739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cxnSp>
        <p:cxnSp>
          <p:nvCxnSpPr>
            <p:cNvPr id="24576" name="Прямая соединительная линия 24575"/>
            <p:cNvCxnSpPr/>
            <p:nvPr/>
          </p:nvCxnSpPr>
          <p:spPr>
            <a:xfrm>
              <a:off x="5148063" y="1580871"/>
              <a:ext cx="531354" cy="9013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cxnSp>
      </p:grpSp>
    </p:spTree>
    <p:extLst>
      <p:ext uri="{BB962C8B-B14F-4D97-AF65-F5344CB8AC3E}">
        <p14:creationId xmlns:p14="http://schemas.microsoft.com/office/powerpoint/2010/main" val="1765444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" y="0"/>
            <a:ext cx="9143998" cy="79809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Динамика количества телемедицинских консультаций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27984" y="3789040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8A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Архангельский клинический онкологический диспансер</a:t>
            </a:r>
            <a:r>
              <a:rPr lang="ru-RU" b="1" dirty="0">
                <a:latin typeface="Helvetica" panose="020B0604020202020204" pitchFamily="34" charset="0"/>
                <a:cs typeface="Helvetica" panose="020B0604020202020204" pitchFamily="34" charset="0"/>
              </a:rPr>
              <a:t> - </a:t>
            </a:r>
          </a:p>
          <a:p>
            <a:pPr algn="ctr"/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46 </a:t>
            </a:r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дистанционных </a:t>
            </a:r>
            <a:r>
              <a:rPr lang="ru-RU" dirty="0" err="1">
                <a:latin typeface="Helvetica" panose="020B0604020202020204" pitchFamily="34" charset="0"/>
                <a:cs typeface="Helvetica" panose="020B0604020202020204" pitchFamily="34" charset="0"/>
              </a:rPr>
              <a:t>онкоконсилиумов</a:t>
            </a:r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 (2015 год – </a:t>
            </a:r>
            <a:r>
              <a:rPr lang="ru-RU" b="1" dirty="0">
                <a:latin typeface="Helvetica" panose="020B0604020202020204" pitchFamily="34" charset="0"/>
                <a:cs typeface="Helvetica" panose="020B0604020202020204" pitchFamily="34" charset="0"/>
              </a:rPr>
              <a:t>35</a:t>
            </a:r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 )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8187516"/>
              </p:ext>
            </p:extLst>
          </p:nvPr>
        </p:nvGraphicFramePr>
        <p:xfrm>
          <a:off x="2" y="908720"/>
          <a:ext cx="8748462" cy="272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934346"/>
              </p:ext>
            </p:extLst>
          </p:nvPr>
        </p:nvGraphicFramePr>
        <p:xfrm>
          <a:off x="12012" y="3813680"/>
          <a:ext cx="4415972" cy="2855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57398" y="5157192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8A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Ненецкий автономный округ</a:t>
            </a:r>
            <a:r>
              <a:rPr lang="ru-RU" b="1" dirty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</a:p>
          <a:p>
            <a:pPr algn="ctr"/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46</a:t>
            </a:r>
            <a:r>
              <a:rPr lang="ru-RU" b="1" dirty="0">
                <a:latin typeface="Helvetica" panose="020B0604020202020204" pitchFamily="34" charset="0"/>
                <a:cs typeface="Helvetica" panose="020B0604020202020204" pitchFamily="34" charset="0"/>
              </a:rPr>
              <a:t>7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консультаций (2015 год – </a:t>
            </a:r>
            <a:r>
              <a:rPr lang="ru-RU" b="1" dirty="0">
                <a:latin typeface="Helvetica" panose="020B0604020202020204" pitchFamily="34" charset="0"/>
                <a:cs typeface="Helvetica" panose="020B0604020202020204" pitchFamily="34" charset="0"/>
              </a:rPr>
              <a:t>438</a:t>
            </a:r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7452320" y="1301715"/>
            <a:ext cx="504056" cy="307778"/>
            <a:chOff x="5216871" y="6309319"/>
            <a:chExt cx="651273" cy="307778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292080" y="6309320"/>
              <a:ext cx="576064" cy="307777"/>
            </a:xfrm>
            <a:prstGeom prst="rect">
              <a:avLst/>
            </a:prstGeom>
            <a:solidFill>
              <a:schemeClr val="accent3">
                <a:alpha val="73000"/>
              </a:schemeClr>
            </a:solidFill>
            <a:ln>
              <a:solidFill>
                <a:schemeClr val="accent3">
                  <a:lumMod val="50000"/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216871" y="6309319"/>
              <a:ext cx="5886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+20%</a:t>
              </a:r>
              <a:endParaRPr lang="ru-RU" sz="1400" b="1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624228" y="1609492"/>
            <a:ext cx="588623" cy="307778"/>
            <a:chOff x="5216871" y="6309319"/>
            <a:chExt cx="760539" cy="30777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5292080" y="6309320"/>
              <a:ext cx="576064" cy="307777"/>
            </a:xfrm>
            <a:prstGeom prst="rect">
              <a:avLst/>
            </a:prstGeom>
            <a:solidFill>
              <a:schemeClr val="accent3">
                <a:alpha val="73000"/>
              </a:schemeClr>
            </a:solidFill>
            <a:ln>
              <a:solidFill>
                <a:schemeClr val="accent3">
                  <a:lumMod val="50000"/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16871" y="6309319"/>
              <a:ext cx="7605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+37%</a:t>
              </a:r>
              <a:endParaRPr lang="ru-RU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724347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2607</TotalTime>
  <Words>717</Words>
  <Application>Microsoft Office PowerPoint</Application>
  <PresentationFormat>Экран (4:3)</PresentationFormat>
  <Paragraphs>160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Электронная запись на приём к врачу</vt:lpstr>
      <vt:lpstr>Презентация PowerPoint</vt:lpstr>
      <vt:lpstr>Презентация PowerPoint</vt:lpstr>
      <vt:lpstr>Телемедицинское консультирование</vt:lpstr>
      <vt:lpstr>Динамика количества телемедицинских консультаций </vt:lpstr>
      <vt:lpstr>Использование комплекса дистанционной передачи и консультирования ЭКГ ССМП АО</vt:lpstr>
      <vt:lpstr>Приоритетные направления развития региональной информатизации здравоохранения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АРХАНГЕЛЬСКАЯ ОБЛАСТЬ МЕДИЦИНСКИЙ ИНФОРМАЦИОННО-АНАЛИТИЧЕСКИЙ ЦЕНТР</dc:title>
  <dc:creator>Пылаева Жанна Александровна</dc:creator>
  <cp:lastModifiedBy>Тютрин Владимир Валентинович</cp:lastModifiedBy>
  <cp:revision>340</cp:revision>
  <cp:lastPrinted>2016-02-25T08:13:26Z</cp:lastPrinted>
  <dcterms:created xsi:type="dcterms:W3CDTF">2013-12-11T09:16:51Z</dcterms:created>
  <dcterms:modified xsi:type="dcterms:W3CDTF">2017-04-10T13:48:37Z</dcterms:modified>
</cp:coreProperties>
</file>